
<file path=[Content_Types].xml><?xml version="1.0" encoding="utf-8"?>
<Types xmlns="http://schemas.openxmlformats.org/package/2006/content-types">
  <Default Extension="fntdata" ContentType="application/x-fontdata"/>
  <Default Extension="jpeg" ContentType="image/jpeg"/>
  <Default Extension="png" ContentType="image/png"/>
  <Default Extension="ppm"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5" r:id="rId10"/>
    <p:sldId id="266"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Lst>
  <p:sldSz cx="9144000" cy="5143500" type="screen16x9"/>
  <p:notesSz cx="6858000" cy="9144000"/>
  <p:embeddedFontLst>
    <p:embeddedFont>
      <p:font typeface="Montserrat" panose="00000500000000000000"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D9E6"/>
    <a:srgbClr val="FFFFFF"/>
    <a:srgbClr val="CEE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5" autoAdjust="0"/>
    <p:restoredTop sz="95322" autoAdjust="0"/>
  </p:normalViewPr>
  <p:slideViewPr>
    <p:cSldViewPr snapToGrid="0">
      <p:cViewPr varScale="1">
        <p:scale>
          <a:sx n="83" d="100"/>
          <a:sy n="83" d="100"/>
        </p:scale>
        <p:origin x="96"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958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pm"/><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6" name="Picture 2" descr="5 Crucial Tips to Buy the Best Health Insurance Policy in India – Part 1 –  HealthConnect">
            <a:extLst>
              <a:ext uri="{FF2B5EF4-FFF2-40B4-BE49-F238E27FC236}">
                <a16:creationId xmlns:a16="http://schemas.microsoft.com/office/drawing/2014/main" id="{A89A2C62-2CC2-0407-3DA9-CA9DB81FF6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glow>
              <a:schemeClr val="bg2"/>
            </a:glow>
          </a:effectLst>
        </p:spPr>
      </p:pic>
      <p:sp>
        <p:nvSpPr>
          <p:cNvPr id="55" name="Google Shape;55;p13"/>
          <p:cNvSpPr txBox="1">
            <a:spLocks noGrp="1"/>
          </p:cNvSpPr>
          <p:nvPr>
            <p:ph type="ctrTitle"/>
          </p:nvPr>
        </p:nvSpPr>
        <p:spPr>
          <a:xfrm>
            <a:off x="160187" y="125896"/>
            <a:ext cx="8879903" cy="4452730"/>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Supervised ML - Classification Capstone Project</a:t>
            </a:r>
            <a:endParaRPr sz="4200" b="1" dirty="0">
              <a:solidFill>
                <a:srgbClr val="CC0000"/>
              </a:solidFill>
              <a:latin typeface="Montserrat"/>
              <a:ea typeface="Montserrat"/>
              <a:cs typeface="Montserrat"/>
              <a:sym typeface="Montserrat"/>
            </a:endParaRPr>
          </a:p>
          <a:p>
            <a:pPr marL="0" lvl="0" indent="0" rtl="0">
              <a:lnSpc>
                <a:spcPct val="100000"/>
              </a:lnSpc>
              <a:spcBef>
                <a:spcPts val="0"/>
              </a:spcBef>
              <a:spcAft>
                <a:spcPts val="0"/>
              </a:spcAft>
              <a:buSzPts val="5200"/>
              <a:buNone/>
            </a:pPr>
            <a:r>
              <a:rPr lang="en-US" sz="3600" b="1" dirty="0">
                <a:solidFill>
                  <a:schemeClr val="lt1"/>
                </a:solidFill>
                <a:latin typeface="Montserrat"/>
                <a:ea typeface="Montserrat"/>
                <a:cs typeface="Montserrat"/>
                <a:sym typeface="Montserrat"/>
              </a:rPr>
              <a:t>Health Insurance Cross Sell Prediction</a:t>
            </a:r>
            <a:endParaRPr lang="en-IN" sz="3600" b="1" dirty="0">
              <a:solidFill>
                <a:schemeClr val="lt1"/>
              </a:solidFill>
              <a:latin typeface="Montserrat"/>
              <a:ea typeface="Montserrat"/>
              <a:cs typeface="Montserrat"/>
              <a:sym typeface="Montserrat"/>
            </a:endParaRPr>
          </a:p>
          <a:p>
            <a:pPr marL="0" lvl="0" indent="0" rtl="0">
              <a:spcBef>
                <a:spcPts val="0"/>
              </a:spcBef>
              <a:spcAft>
                <a:spcPts val="0"/>
              </a:spcAft>
              <a:buSzPts val="5200"/>
              <a:buNone/>
            </a:pPr>
            <a:br>
              <a:rPr lang="en-IN" sz="3600" b="1" dirty="0">
                <a:solidFill>
                  <a:schemeClr val="lt1"/>
                </a:solidFill>
                <a:latin typeface="Montserrat"/>
                <a:ea typeface="Montserrat"/>
                <a:cs typeface="Montserrat"/>
                <a:sym typeface="Montserrat"/>
              </a:rPr>
            </a:br>
            <a:r>
              <a:rPr lang="en-IN" sz="3600" b="1" dirty="0">
                <a:solidFill>
                  <a:schemeClr val="lt1"/>
                </a:solidFill>
                <a:latin typeface="Montserrat"/>
                <a:ea typeface="Montserrat"/>
                <a:cs typeface="Montserrat"/>
                <a:sym typeface="Montserrat"/>
              </a:rPr>
              <a:t>           </a:t>
            </a:r>
            <a:r>
              <a:rPr lang="en-IN" sz="1800" b="1" dirty="0">
                <a:solidFill>
                  <a:srgbClr val="002060"/>
                </a:solidFill>
                <a:latin typeface="Montserrat"/>
                <a:ea typeface="Montserrat"/>
                <a:cs typeface="Montserrat"/>
                <a:sym typeface="Montserrat"/>
              </a:rPr>
              <a:t>Abhishek Kumar </a:t>
            </a:r>
            <a:br>
              <a:rPr lang="en-IN" sz="1800" b="1" dirty="0">
                <a:solidFill>
                  <a:srgbClr val="002060"/>
                </a:solidFill>
                <a:latin typeface="Montserrat"/>
                <a:ea typeface="Montserrat"/>
                <a:cs typeface="Montserrat"/>
                <a:sym typeface="Montserrat"/>
              </a:rPr>
            </a:br>
            <a:r>
              <a:rPr lang="en-IN" sz="1800" b="1" dirty="0">
                <a:solidFill>
                  <a:srgbClr val="002060"/>
                </a:solidFill>
                <a:latin typeface="Montserrat"/>
                <a:ea typeface="Montserrat"/>
                <a:cs typeface="Montserrat"/>
                <a:sym typeface="Montserrat"/>
              </a:rPr>
              <a:t>                     Mukesh Sablani</a:t>
            </a: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61A50-BCD6-793D-8DF1-F2FF495A5A1D}"/>
              </a:ext>
            </a:extLst>
          </p:cNvPr>
          <p:cNvSpPr>
            <a:spLocks noGrp="1"/>
          </p:cNvSpPr>
          <p:nvPr>
            <p:ph type="title"/>
          </p:nvPr>
        </p:nvSpPr>
        <p:spPr>
          <a:xfrm>
            <a:off x="0" y="304860"/>
            <a:ext cx="3919903" cy="572700"/>
          </a:xfrm>
        </p:spPr>
        <p:txBody>
          <a:bodyPr/>
          <a:lstStyle/>
          <a:p>
            <a:r>
              <a:rPr lang="en-US" sz="2400" dirty="0"/>
              <a:t>    Previously Insured</a:t>
            </a:r>
            <a:endParaRPr lang="en-IN" sz="2400" dirty="0"/>
          </a:p>
        </p:txBody>
      </p:sp>
      <p:sp>
        <p:nvSpPr>
          <p:cNvPr id="5" name="TextBox 4">
            <a:extLst>
              <a:ext uri="{FF2B5EF4-FFF2-40B4-BE49-F238E27FC236}">
                <a16:creationId xmlns:a16="http://schemas.microsoft.com/office/drawing/2014/main" id="{DF908B15-02D3-445B-205D-071E741282A8}"/>
              </a:ext>
            </a:extLst>
          </p:cNvPr>
          <p:cNvSpPr txBox="1"/>
          <p:nvPr/>
        </p:nvSpPr>
        <p:spPr>
          <a:xfrm>
            <a:off x="3674158" y="360377"/>
            <a:ext cx="1795684" cy="461665"/>
          </a:xfrm>
          <a:prstGeom prst="rect">
            <a:avLst/>
          </a:prstGeom>
          <a:noFill/>
        </p:spPr>
        <p:txBody>
          <a:bodyPr wrap="none" rtlCol="0">
            <a:spAutoFit/>
          </a:bodyPr>
          <a:lstStyle/>
          <a:p>
            <a:r>
              <a:rPr kumimoji="0" lang="en-US" sz="2400" b="0" i="0" u="none" strike="noStrike" kern="0" cap="none" spc="0" normalizeH="0" baseline="0" noProof="0" dirty="0">
                <a:ln>
                  <a:noFill/>
                </a:ln>
                <a:solidFill>
                  <a:srgbClr val="CC0000"/>
                </a:solidFill>
                <a:effectLst/>
                <a:uLnTx/>
                <a:uFillTx/>
                <a:latin typeface="Arial"/>
                <a:cs typeface="Arial"/>
                <a:sym typeface="Arial"/>
              </a:rPr>
              <a:t>Vehicle age</a:t>
            </a:r>
            <a:endParaRPr lang="en-IN" dirty="0"/>
          </a:p>
        </p:txBody>
      </p:sp>
      <p:sp>
        <p:nvSpPr>
          <p:cNvPr id="6" name="TextBox 5">
            <a:extLst>
              <a:ext uri="{FF2B5EF4-FFF2-40B4-BE49-F238E27FC236}">
                <a16:creationId xmlns:a16="http://schemas.microsoft.com/office/drawing/2014/main" id="{F27BCE6A-52F8-D591-32F9-557C1AD2BD74}"/>
              </a:ext>
            </a:extLst>
          </p:cNvPr>
          <p:cNvSpPr txBox="1"/>
          <p:nvPr/>
        </p:nvSpPr>
        <p:spPr>
          <a:xfrm>
            <a:off x="6355272" y="360377"/>
            <a:ext cx="2531462" cy="461665"/>
          </a:xfrm>
          <a:prstGeom prst="rect">
            <a:avLst/>
          </a:prstGeom>
          <a:noFill/>
        </p:spPr>
        <p:txBody>
          <a:bodyPr wrap="none" rtlCol="0">
            <a:spAutoFit/>
          </a:bodyPr>
          <a:lstStyle/>
          <a:p>
            <a:r>
              <a:rPr lang="en-IN" sz="2400" dirty="0">
                <a:solidFill>
                  <a:schemeClr val="tx1"/>
                </a:solidFill>
              </a:rPr>
              <a:t> Vehicle Damage</a:t>
            </a:r>
          </a:p>
        </p:txBody>
      </p:sp>
      <p:sp>
        <p:nvSpPr>
          <p:cNvPr id="7" name="TextBox 6">
            <a:extLst>
              <a:ext uri="{FF2B5EF4-FFF2-40B4-BE49-F238E27FC236}">
                <a16:creationId xmlns:a16="http://schemas.microsoft.com/office/drawing/2014/main" id="{AB1AF8C2-38E3-62BE-6DE1-8C4219F61BF9}"/>
              </a:ext>
            </a:extLst>
          </p:cNvPr>
          <p:cNvSpPr txBox="1"/>
          <p:nvPr/>
        </p:nvSpPr>
        <p:spPr>
          <a:xfrm>
            <a:off x="301323" y="3922643"/>
            <a:ext cx="2706571" cy="692497"/>
          </a:xfrm>
          <a:prstGeom prst="rect">
            <a:avLst/>
          </a:prstGeom>
          <a:noFill/>
        </p:spPr>
        <p:txBody>
          <a:bodyPr wrap="square" rtlCol="0">
            <a:spAutoFit/>
          </a:bodyPr>
          <a:lstStyle/>
          <a:p>
            <a:r>
              <a:rPr lang="en-IN" sz="1300" dirty="0"/>
              <a:t>Persons who are not previously insured are more likely to take Vehicle Insurance.</a:t>
            </a:r>
          </a:p>
        </p:txBody>
      </p:sp>
      <p:sp>
        <p:nvSpPr>
          <p:cNvPr id="8" name="TextBox 7">
            <a:extLst>
              <a:ext uri="{FF2B5EF4-FFF2-40B4-BE49-F238E27FC236}">
                <a16:creationId xmlns:a16="http://schemas.microsoft.com/office/drawing/2014/main" id="{6CB51602-0E56-76B0-BCDE-8C402035BED9}"/>
              </a:ext>
            </a:extLst>
          </p:cNvPr>
          <p:cNvSpPr txBox="1"/>
          <p:nvPr/>
        </p:nvSpPr>
        <p:spPr>
          <a:xfrm>
            <a:off x="3412435" y="3922643"/>
            <a:ext cx="2595100" cy="892552"/>
          </a:xfrm>
          <a:prstGeom prst="rect">
            <a:avLst/>
          </a:prstGeom>
          <a:noFill/>
        </p:spPr>
        <p:txBody>
          <a:bodyPr wrap="square" rtlCol="0">
            <a:spAutoFit/>
          </a:bodyPr>
          <a:lstStyle/>
          <a:p>
            <a:r>
              <a:rPr lang="en-IN" sz="1300" dirty="0"/>
              <a:t>Persons whose vehicle age is between 1-2 yrs are most interested in taking Vehicle Insurance.</a:t>
            </a:r>
          </a:p>
        </p:txBody>
      </p:sp>
      <p:sp>
        <p:nvSpPr>
          <p:cNvPr id="9" name="TextBox 8">
            <a:extLst>
              <a:ext uri="{FF2B5EF4-FFF2-40B4-BE49-F238E27FC236}">
                <a16:creationId xmlns:a16="http://schemas.microsoft.com/office/drawing/2014/main" id="{FAC4B099-6A83-A8BD-2674-4292531D1EA5}"/>
              </a:ext>
            </a:extLst>
          </p:cNvPr>
          <p:cNvSpPr txBox="1"/>
          <p:nvPr/>
        </p:nvSpPr>
        <p:spPr>
          <a:xfrm>
            <a:off x="6355272" y="3922643"/>
            <a:ext cx="2767265" cy="692497"/>
          </a:xfrm>
          <a:prstGeom prst="rect">
            <a:avLst/>
          </a:prstGeom>
          <a:noFill/>
        </p:spPr>
        <p:txBody>
          <a:bodyPr wrap="square" rtlCol="0">
            <a:spAutoFit/>
          </a:bodyPr>
          <a:lstStyle/>
          <a:p>
            <a:r>
              <a:rPr lang="en-IN" sz="1300" dirty="0"/>
              <a:t>People who have faced vehicle damage is more likely to take Vehicle Insurance.</a:t>
            </a:r>
          </a:p>
        </p:txBody>
      </p:sp>
      <p:pic>
        <p:nvPicPr>
          <p:cNvPr id="2050" name="Picture 2">
            <a:extLst>
              <a:ext uri="{FF2B5EF4-FFF2-40B4-BE49-F238E27FC236}">
                <a16:creationId xmlns:a16="http://schemas.microsoft.com/office/drawing/2014/main" id="{B76B9673-9280-7FD7-5B57-1F4D97BB1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3" y="1005538"/>
            <a:ext cx="2986431" cy="26167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722ADD9-397D-A034-E08C-9A9874F25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894" y="1005537"/>
            <a:ext cx="3061013" cy="26167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17FBBCD-F110-4710-4D3F-27667783F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907" y="1075067"/>
            <a:ext cx="3075093" cy="2547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682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AA06-58B7-5E79-F198-72E82263DA01}"/>
              </a:ext>
            </a:extLst>
          </p:cNvPr>
          <p:cNvSpPr>
            <a:spLocks noGrp="1"/>
          </p:cNvSpPr>
          <p:nvPr>
            <p:ph type="title"/>
          </p:nvPr>
        </p:nvSpPr>
        <p:spPr>
          <a:xfrm>
            <a:off x="311700" y="331559"/>
            <a:ext cx="8520600" cy="572700"/>
          </a:xfrm>
        </p:spPr>
        <p:txBody>
          <a:bodyPr/>
          <a:lstStyle/>
          <a:p>
            <a:r>
              <a:rPr lang="en-US" sz="2400" dirty="0"/>
              <a:t>Annual Premium</a:t>
            </a:r>
            <a:endParaRPr lang="en-IN" sz="2400" dirty="0"/>
          </a:p>
        </p:txBody>
      </p:sp>
      <p:pic>
        <p:nvPicPr>
          <p:cNvPr id="12290" name="Picture 2">
            <a:extLst>
              <a:ext uri="{FF2B5EF4-FFF2-40B4-BE49-F238E27FC236}">
                <a16:creationId xmlns:a16="http://schemas.microsoft.com/office/drawing/2014/main" id="{AFD13F61-A362-3BEA-CA67-D1AEDBB14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4123"/>
            <a:ext cx="5933588" cy="2656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3248FB-03B9-332D-FEA5-F1DD4AD09BE6}"/>
              </a:ext>
            </a:extLst>
          </p:cNvPr>
          <p:cNvSpPr txBox="1"/>
          <p:nvPr/>
        </p:nvSpPr>
        <p:spPr>
          <a:xfrm>
            <a:off x="1654374" y="4124960"/>
            <a:ext cx="4831772" cy="307777"/>
          </a:xfrm>
          <a:prstGeom prst="rect">
            <a:avLst/>
          </a:prstGeom>
          <a:noFill/>
        </p:spPr>
        <p:txBody>
          <a:bodyPr wrap="none" rtlCol="0">
            <a:spAutoFit/>
          </a:bodyPr>
          <a:lstStyle/>
          <a:p>
            <a:r>
              <a:rPr lang="en-IN" dirty="0"/>
              <a:t>Majority of Annual Premium lies in High Premium(30k-40k)</a:t>
            </a:r>
          </a:p>
        </p:txBody>
      </p:sp>
      <p:pic>
        <p:nvPicPr>
          <p:cNvPr id="4" name="Picture 3">
            <a:extLst>
              <a:ext uri="{FF2B5EF4-FFF2-40B4-BE49-F238E27FC236}">
                <a16:creationId xmlns:a16="http://schemas.microsoft.com/office/drawing/2014/main" id="{DB741609-3F4A-405B-027A-16C9F26C3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3588" y="1094123"/>
            <a:ext cx="3106240" cy="2588112"/>
          </a:xfrm>
          <a:prstGeom prst="rect">
            <a:avLst/>
          </a:prstGeom>
          <a:noFill/>
          <a:ln>
            <a:noFill/>
          </a:ln>
        </p:spPr>
      </p:pic>
    </p:spTree>
    <p:extLst>
      <p:ext uri="{BB962C8B-B14F-4D97-AF65-F5344CB8AC3E}">
        <p14:creationId xmlns:p14="http://schemas.microsoft.com/office/powerpoint/2010/main" val="2034062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E371-C9A6-3D35-BEE2-E7670388A16B}"/>
              </a:ext>
            </a:extLst>
          </p:cNvPr>
          <p:cNvSpPr>
            <a:spLocks noGrp="1"/>
          </p:cNvSpPr>
          <p:nvPr>
            <p:ph type="title"/>
          </p:nvPr>
        </p:nvSpPr>
        <p:spPr>
          <a:xfrm>
            <a:off x="311700" y="151009"/>
            <a:ext cx="8520600" cy="572700"/>
          </a:xfrm>
        </p:spPr>
        <p:txBody>
          <a:bodyPr/>
          <a:lstStyle/>
          <a:p>
            <a:r>
              <a:rPr lang="en-US" sz="2400" dirty="0"/>
              <a:t>Policy Sales Channel</a:t>
            </a:r>
            <a:endParaRPr lang="en-IN" sz="2400" dirty="0"/>
          </a:p>
        </p:txBody>
      </p:sp>
      <p:pic>
        <p:nvPicPr>
          <p:cNvPr id="13314" name="Picture 2">
            <a:extLst>
              <a:ext uri="{FF2B5EF4-FFF2-40B4-BE49-F238E27FC236}">
                <a16:creationId xmlns:a16="http://schemas.microsoft.com/office/drawing/2014/main" id="{FF16B2E2-FE4B-1499-172A-E7829E6C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57" y="790794"/>
            <a:ext cx="8336391" cy="162535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56AE895D-D377-BD74-C5E2-019A3AEF0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467" y="2509595"/>
            <a:ext cx="5275898" cy="24828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7C53E2-DC16-0CCA-45CD-EA35A0E1E2E9}"/>
              </a:ext>
            </a:extLst>
          </p:cNvPr>
          <p:cNvSpPr txBox="1"/>
          <p:nvPr/>
        </p:nvSpPr>
        <p:spPr>
          <a:xfrm>
            <a:off x="508000" y="2980267"/>
            <a:ext cx="2526453" cy="1092607"/>
          </a:xfrm>
          <a:prstGeom prst="rect">
            <a:avLst/>
          </a:prstGeom>
          <a:noFill/>
        </p:spPr>
        <p:txBody>
          <a:bodyPr wrap="square" rtlCol="0">
            <a:spAutoFit/>
          </a:bodyPr>
          <a:lstStyle/>
          <a:p>
            <a:r>
              <a:rPr lang="en-IN" sz="1300" dirty="0"/>
              <a:t>Sales Channel D(140-160) is the most contacted channel among all the channels and it has provided highest no. of conversion. </a:t>
            </a:r>
          </a:p>
        </p:txBody>
      </p:sp>
    </p:spTree>
    <p:extLst>
      <p:ext uri="{BB962C8B-B14F-4D97-AF65-F5344CB8AC3E}">
        <p14:creationId xmlns:p14="http://schemas.microsoft.com/office/powerpoint/2010/main" val="3091611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2C62-4B7F-D1E1-7A48-0E615AE69BCF}"/>
              </a:ext>
            </a:extLst>
          </p:cNvPr>
          <p:cNvSpPr>
            <a:spLocks noGrp="1"/>
          </p:cNvSpPr>
          <p:nvPr>
            <p:ph type="title"/>
          </p:nvPr>
        </p:nvSpPr>
        <p:spPr>
          <a:xfrm>
            <a:off x="311700" y="299251"/>
            <a:ext cx="8520600" cy="572700"/>
          </a:xfrm>
        </p:spPr>
        <p:txBody>
          <a:bodyPr/>
          <a:lstStyle/>
          <a:p>
            <a:r>
              <a:rPr lang="en-IN" sz="2400" dirty="0"/>
              <a:t>Vintage Vs Response</a:t>
            </a:r>
          </a:p>
        </p:txBody>
      </p:sp>
      <p:pic>
        <p:nvPicPr>
          <p:cNvPr id="1026" name="Picture 2">
            <a:extLst>
              <a:ext uri="{FF2B5EF4-FFF2-40B4-BE49-F238E27FC236}">
                <a16:creationId xmlns:a16="http://schemas.microsoft.com/office/drawing/2014/main" id="{ADA7FBBE-0394-16B8-602E-A81D63D1D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1" y="1112147"/>
            <a:ext cx="5870910" cy="24786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7478807-4DC3-D595-33D6-A488F905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851" y="1211243"/>
            <a:ext cx="2856719" cy="22804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0AB1AFD-7A88-05B5-7324-19FFF1C4E68D}"/>
              </a:ext>
            </a:extLst>
          </p:cNvPr>
          <p:cNvSpPr txBox="1"/>
          <p:nvPr/>
        </p:nvSpPr>
        <p:spPr>
          <a:xfrm>
            <a:off x="808383" y="3930123"/>
            <a:ext cx="7123043" cy="492443"/>
          </a:xfrm>
          <a:prstGeom prst="rect">
            <a:avLst/>
          </a:prstGeom>
          <a:noFill/>
        </p:spPr>
        <p:txBody>
          <a:bodyPr wrap="square" rtlCol="0">
            <a:spAutoFit/>
          </a:bodyPr>
          <a:lstStyle/>
          <a:p>
            <a:r>
              <a:rPr lang="en-IN" sz="1300" dirty="0"/>
              <a:t>Vintage for customers lies from 10 days to 300 days and there is nearly equal distribution for each type of customers.</a:t>
            </a:r>
          </a:p>
        </p:txBody>
      </p:sp>
    </p:spTree>
    <p:extLst>
      <p:ext uri="{BB962C8B-B14F-4D97-AF65-F5344CB8AC3E}">
        <p14:creationId xmlns:p14="http://schemas.microsoft.com/office/powerpoint/2010/main" val="1570694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0A7B-50B5-09C6-EA24-8945775F5715}"/>
              </a:ext>
            </a:extLst>
          </p:cNvPr>
          <p:cNvSpPr>
            <a:spLocks noGrp="1"/>
          </p:cNvSpPr>
          <p:nvPr>
            <p:ph type="title"/>
          </p:nvPr>
        </p:nvSpPr>
        <p:spPr>
          <a:xfrm>
            <a:off x="244955" y="211419"/>
            <a:ext cx="8520600" cy="572700"/>
          </a:xfrm>
        </p:spPr>
        <p:txBody>
          <a:bodyPr/>
          <a:lstStyle/>
          <a:p>
            <a:r>
              <a:rPr lang="en-IN" sz="2400" dirty="0"/>
              <a:t>Handling Imbalance Dataset</a:t>
            </a:r>
          </a:p>
        </p:txBody>
      </p:sp>
      <p:pic>
        <p:nvPicPr>
          <p:cNvPr id="2050" name="Picture 2">
            <a:extLst>
              <a:ext uri="{FF2B5EF4-FFF2-40B4-BE49-F238E27FC236}">
                <a16:creationId xmlns:a16="http://schemas.microsoft.com/office/drawing/2014/main" id="{9474E49A-E4B5-B79E-CD27-BF1DA4AE1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298" y="986317"/>
            <a:ext cx="3909003" cy="28863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2F0B772-2605-9F97-545F-21B49B77C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38" y="986317"/>
            <a:ext cx="4127466" cy="288636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2D82FCA-1E4F-45BF-88E0-567E4403A8E1}"/>
              </a:ext>
            </a:extLst>
          </p:cNvPr>
          <p:cNvSpPr/>
          <p:nvPr/>
        </p:nvSpPr>
        <p:spPr>
          <a:xfrm>
            <a:off x="4418487" y="2075755"/>
            <a:ext cx="307025" cy="287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1CD479D-C18E-C0EF-B5BA-559D7D9A1E78}"/>
              </a:ext>
            </a:extLst>
          </p:cNvPr>
          <p:cNvSpPr txBox="1"/>
          <p:nvPr/>
        </p:nvSpPr>
        <p:spPr>
          <a:xfrm>
            <a:off x="596348" y="4074882"/>
            <a:ext cx="7858540" cy="692497"/>
          </a:xfrm>
          <a:prstGeom prst="rect">
            <a:avLst/>
          </a:prstGeom>
          <a:noFill/>
        </p:spPr>
        <p:txBody>
          <a:bodyPr wrap="square" rtlCol="0">
            <a:spAutoFit/>
          </a:bodyPr>
          <a:lstStyle/>
          <a:p>
            <a:r>
              <a:rPr lang="en-IN" sz="1300" dirty="0"/>
              <a:t>Since our dataset was highly imbalanced we have used ‘SMOTE’ process to treat it.</a:t>
            </a:r>
          </a:p>
          <a:p>
            <a:r>
              <a:rPr lang="en-IN" sz="1300" b="1" dirty="0"/>
              <a:t>SMOTE- </a:t>
            </a:r>
            <a:r>
              <a:rPr lang="en-IN" sz="1300" dirty="0"/>
              <a:t>S</a:t>
            </a:r>
            <a:r>
              <a:rPr lang="en-US" sz="1300" b="0" i="0" dirty="0">
                <a:solidFill>
                  <a:schemeClr val="accent2"/>
                </a:solidFill>
                <a:effectLst/>
                <a:latin typeface="+mj-lt"/>
              </a:rPr>
              <a:t>MOTE is </a:t>
            </a:r>
            <a:r>
              <a:rPr lang="en-US" sz="1300" i="0" dirty="0">
                <a:solidFill>
                  <a:schemeClr val="accent2"/>
                </a:solidFill>
                <a:effectLst/>
                <a:latin typeface="+mj-lt"/>
              </a:rPr>
              <a:t>an oversampling technique where the synthetic samples are generated for the minority class to solve the imbalance problem.</a:t>
            </a:r>
            <a:endParaRPr lang="en-IN" sz="1300" dirty="0">
              <a:solidFill>
                <a:schemeClr val="accent2"/>
              </a:solidFill>
              <a:latin typeface="+mj-lt"/>
            </a:endParaRPr>
          </a:p>
        </p:txBody>
      </p:sp>
    </p:spTree>
    <p:extLst>
      <p:ext uri="{BB962C8B-B14F-4D97-AF65-F5344CB8AC3E}">
        <p14:creationId xmlns:p14="http://schemas.microsoft.com/office/powerpoint/2010/main" val="15500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9BB-323A-51EA-767B-E5BFBAEA877A}"/>
              </a:ext>
            </a:extLst>
          </p:cNvPr>
          <p:cNvSpPr>
            <a:spLocks noGrp="1"/>
          </p:cNvSpPr>
          <p:nvPr>
            <p:ph type="title"/>
          </p:nvPr>
        </p:nvSpPr>
        <p:spPr>
          <a:xfrm>
            <a:off x="311700" y="243148"/>
            <a:ext cx="8520600" cy="572700"/>
          </a:xfrm>
        </p:spPr>
        <p:txBody>
          <a:bodyPr/>
          <a:lstStyle/>
          <a:p>
            <a:r>
              <a:rPr lang="en-IN" sz="2400" dirty="0"/>
              <a:t>Feature Encoding</a:t>
            </a:r>
          </a:p>
        </p:txBody>
      </p:sp>
      <p:sp>
        <p:nvSpPr>
          <p:cNvPr id="3" name="TextBox 2">
            <a:extLst>
              <a:ext uri="{FF2B5EF4-FFF2-40B4-BE49-F238E27FC236}">
                <a16:creationId xmlns:a16="http://schemas.microsoft.com/office/drawing/2014/main" id="{B0A365BA-7B5C-63F8-F79B-847E32CD50AA}"/>
              </a:ext>
            </a:extLst>
          </p:cNvPr>
          <p:cNvSpPr txBox="1"/>
          <p:nvPr/>
        </p:nvSpPr>
        <p:spPr>
          <a:xfrm>
            <a:off x="374388" y="1041120"/>
            <a:ext cx="3986072" cy="3508653"/>
          </a:xfrm>
          <a:prstGeom prst="rect">
            <a:avLst/>
          </a:prstGeom>
          <a:noFill/>
        </p:spPr>
        <p:txBody>
          <a:bodyPr wrap="square" rtlCol="0">
            <a:spAutoFit/>
          </a:bodyPr>
          <a:lstStyle/>
          <a:p>
            <a:r>
              <a:rPr lang="en-IN" sz="1800" dirty="0">
                <a:solidFill>
                  <a:schemeClr val="tx1"/>
                </a:solidFill>
              </a:rPr>
              <a:t>Label Encoding</a:t>
            </a:r>
          </a:p>
          <a:p>
            <a:endParaRPr lang="en-IN" sz="1800" u="sng" dirty="0">
              <a:solidFill>
                <a:schemeClr val="tx1"/>
              </a:solidFill>
            </a:endParaRPr>
          </a:p>
          <a:p>
            <a:r>
              <a:rPr lang="en-US" sz="1300" dirty="0">
                <a:solidFill>
                  <a:schemeClr val="accent2"/>
                </a:solidFill>
              </a:rPr>
              <a:t>Label Encoding refers to converting the labels into a numeric form so as to convert them into the machine-readable form.</a:t>
            </a:r>
            <a:endParaRPr lang="en-IN" sz="1300" dirty="0">
              <a:solidFill>
                <a:schemeClr val="accent2"/>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r>
              <a:rPr lang="en-IN" sz="1800" dirty="0">
                <a:solidFill>
                  <a:schemeClr val="tx1"/>
                </a:solidFill>
              </a:rPr>
              <a:t>One Hot Encoding</a:t>
            </a:r>
          </a:p>
          <a:p>
            <a:endParaRPr lang="en-IN" sz="1800" u="sng" dirty="0">
              <a:solidFill>
                <a:schemeClr val="tx1"/>
              </a:solidFill>
            </a:endParaRPr>
          </a:p>
          <a:p>
            <a:r>
              <a:rPr lang="en-US" sz="1300" dirty="0">
                <a:solidFill>
                  <a:schemeClr val="accent2"/>
                </a:solidFill>
                <a:latin typeface="Arial" panose="020B0604020202020204" pitchFamily="34" charset="0"/>
                <a:ea typeface="Roboto" panose="02000000000000000000" pitchFamily="2" charset="0"/>
                <a:cs typeface="Arial" panose="020B0604020202020204" pitchFamily="34" charset="0"/>
              </a:rPr>
              <a:t>One-hot encoding converts the categorical data into numeric data by splitting the column into multiple columns.</a:t>
            </a:r>
            <a:endParaRPr lang="en-IN" sz="1300" dirty="0">
              <a:solidFill>
                <a:schemeClr val="accent2"/>
              </a:solidFill>
              <a:latin typeface="Arial" panose="020B0604020202020204" pitchFamily="34" charset="0"/>
              <a:ea typeface="Roboto" panose="02000000000000000000" pitchFamily="2" charset="0"/>
              <a:cs typeface="Arial" panose="020B0604020202020204" pitchFamily="34" charset="0"/>
            </a:endParaRPr>
          </a:p>
        </p:txBody>
      </p:sp>
      <p:pic>
        <p:nvPicPr>
          <p:cNvPr id="3078" name="Picture 6" descr="Explain One-hot encoding and Label Encoding. How do they affect the  dimensionality of the given dataset? | Data Science and Machine Learning |  Kaggle">
            <a:extLst>
              <a:ext uri="{FF2B5EF4-FFF2-40B4-BE49-F238E27FC236}">
                <a16:creationId xmlns:a16="http://schemas.microsoft.com/office/drawing/2014/main" id="{3CC4FCCD-FB22-61A3-D49E-5B6EA18B46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58"/>
          <a:stretch/>
        </p:blipFill>
        <p:spPr bwMode="auto">
          <a:xfrm>
            <a:off x="4872350" y="1041120"/>
            <a:ext cx="4104468" cy="3920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00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3C5A-2F69-9A54-8E7C-BF61C94540E8}"/>
              </a:ext>
            </a:extLst>
          </p:cNvPr>
          <p:cNvSpPr>
            <a:spLocks noGrp="1"/>
          </p:cNvSpPr>
          <p:nvPr>
            <p:ph type="title"/>
          </p:nvPr>
        </p:nvSpPr>
        <p:spPr>
          <a:xfrm>
            <a:off x="311700" y="216425"/>
            <a:ext cx="8520600" cy="572700"/>
          </a:xfrm>
        </p:spPr>
        <p:txBody>
          <a:bodyPr/>
          <a:lstStyle/>
          <a:p>
            <a:r>
              <a:rPr lang="en-US" sz="2400" dirty="0"/>
              <a:t>Train Test Split &amp; Hyperparameter Tuning</a:t>
            </a:r>
            <a:endParaRPr lang="en-IN" sz="2400" dirty="0"/>
          </a:p>
        </p:txBody>
      </p:sp>
      <p:pic>
        <p:nvPicPr>
          <p:cNvPr id="1028" name="Picture 4" descr="Hyperparameter Tuning | Evaluate ML Models with Hyperparameter Tuning">
            <a:extLst>
              <a:ext uri="{FF2B5EF4-FFF2-40B4-BE49-F238E27FC236}">
                <a16:creationId xmlns:a16="http://schemas.microsoft.com/office/drawing/2014/main" id="{918DB978-339D-1689-AFA5-9208B0D3A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22" y="1017725"/>
            <a:ext cx="7628899" cy="2132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CCE300-7E79-C750-B764-3E709E894304}"/>
              </a:ext>
            </a:extLst>
          </p:cNvPr>
          <p:cNvSpPr txBox="1"/>
          <p:nvPr/>
        </p:nvSpPr>
        <p:spPr>
          <a:xfrm>
            <a:off x="647422" y="3823252"/>
            <a:ext cx="7628899" cy="692497"/>
          </a:xfrm>
          <a:prstGeom prst="rect">
            <a:avLst/>
          </a:prstGeom>
          <a:noFill/>
        </p:spPr>
        <p:txBody>
          <a:bodyPr wrap="square" rtlCol="0">
            <a:spAutoFit/>
          </a:bodyPr>
          <a:lstStyle/>
          <a:p>
            <a:r>
              <a:rPr lang="en-IN" sz="1300" b="1" dirty="0"/>
              <a:t>Train-Test split- </a:t>
            </a:r>
            <a:r>
              <a:rPr lang="en-IN" sz="1300" dirty="0"/>
              <a:t>We have splitted our dataset into Train and Test data in the ratio of 80:20.</a:t>
            </a:r>
          </a:p>
          <a:p>
            <a:r>
              <a:rPr lang="en-IN" sz="1300" b="1" dirty="0"/>
              <a:t>Hyperparameter Tuning- </a:t>
            </a:r>
            <a:r>
              <a:rPr lang="en-IN" sz="1300" dirty="0"/>
              <a:t>We have used Halving Random Search cv and Random Search cv for hyperparameter Tuning</a:t>
            </a:r>
          </a:p>
        </p:txBody>
      </p:sp>
    </p:spTree>
    <p:extLst>
      <p:ext uri="{BB962C8B-B14F-4D97-AF65-F5344CB8AC3E}">
        <p14:creationId xmlns:p14="http://schemas.microsoft.com/office/powerpoint/2010/main" val="3528950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EAD4-0718-9CD7-AB6A-0DD8F924801A}"/>
              </a:ext>
            </a:extLst>
          </p:cNvPr>
          <p:cNvSpPr>
            <a:spLocks noGrp="1"/>
          </p:cNvSpPr>
          <p:nvPr>
            <p:ph type="title"/>
          </p:nvPr>
        </p:nvSpPr>
        <p:spPr>
          <a:xfrm>
            <a:off x="311700" y="258140"/>
            <a:ext cx="8520600" cy="572700"/>
          </a:xfrm>
        </p:spPr>
        <p:txBody>
          <a:bodyPr/>
          <a:lstStyle/>
          <a:p>
            <a:r>
              <a:rPr lang="en-US" sz="2400" dirty="0"/>
              <a:t>Metric Comparison Features</a:t>
            </a:r>
            <a:endParaRPr lang="en-IN" sz="2400" dirty="0"/>
          </a:p>
        </p:txBody>
      </p:sp>
      <p:sp>
        <p:nvSpPr>
          <p:cNvPr id="4" name="TextBox 3">
            <a:extLst>
              <a:ext uri="{FF2B5EF4-FFF2-40B4-BE49-F238E27FC236}">
                <a16:creationId xmlns:a16="http://schemas.microsoft.com/office/drawing/2014/main" id="{92C29376-0365-815E-D380-AC5F454615BA}"/>
              </a:ext>
            </a:extLst>
          </p:cNvPr>
          <p:cNvSpPr txBox="1"/>
          <p:nvPr/>
        </p:nvSpPr>
        <p:spPr>
          <a:xfrm>
            <a:off x="133192" y="982866"/>
            <a:ext cx="4988773" cy="4355038"/>
          </a:xfrm>
          <a:prstGeom prst="rect">
            <a:avLst/>
          </a:prstGeom>
          <a:noFill/>
        </p:spPr>
        <p:txBody>
          <a:bodyPr wrap="square" rtlCol="0">
            <a:spAutoFit/>
          </a:bodyPr>
          <a:lstStyle/>
          <a:p>
            <a:pPr marL="285750" indent="-285750">
              <a:buFont typeface="Wingdings" panose="05000000000000000000" pitchFamily="2" charset="2"/>
              <a:buChar char="Ø"/>
            </a:pPr>
            <a:r>
              <a:rPr lang="en-US" sz="1300" b="1" dirty="0">
                <a:latin typeface="Roboto" panose="02000000000000000000" pitchFamily="2" charset="0"/>
                <a:ea typeface="Roboto" panose="02000000000000000000" pitchFamily="2" charset="0"/>
              </a:rPr>
              <a:t>Precision-</a:t>
            </a:r>
            <a:r>
              <a:rPr lang="en-US" dirty="0">
                <a:latin typeface="Roboto" panose="02000000000000000000" pitchFamily="2" charset="0"/>
                <a:ea typeface="Roboto" panose="02000000000000000000" pitchFamily="2" charset="0"/>
              </a:rPr>
              <a:t> </a:t>
            </a:r>
            <a:r>
              <a:rPr lang="en-US" sz="1300" b="0" i="0" dirty="0">
                <a:solidFill>
                  <a:srgbClr val="202124"/>
                </a:solidFill>
                <a:effectLst/>
                <a:latin typeface="Roboto" panose="02000000000000000000" pitchFamily="2" charset="0"/>
                <a:ea typeface="Roboto" panose="02000000000000000000" pitchFamily="2" charset="0"/>
              </a:rPr>
              <a:t>Precision quantifies the number of positive class predictions that actually belong to the positive class. </a:t>
            </a:r>
            <a:r>
              <a:rPr lang="en-US" sz="1300" dirty="0">
                <a:solidFill>
                  <a:srgbClr val="202124"/>
                </a:solidFill>
                <a:latin typeface="Roboto" panose="02000000000000000000" pitchFamily="2" charset="0"/>
                <a:ea typeface="Roboto" panose="02000000000000000000" pitchFamily="2" charset="0"/>
              </a:rPr>
              <a:t>P</a:t>
            </a:r>
            <a:r>
              <a:rPr lang="en-US" sz="1300" b="0" i="0" dirty="0">
                <a:solidFill>
                  <a:srgbClr val="202124"/>
                </a:solidFill>
                <a:effectLst/>
                <a:latin typeface="Roboto" panose="02000000000000000000" pitchFamily="2" charset="0"/>
                <a:ea typeface="Roboto" panose="02000000000000000000" pitchFamily="2" charset="0"/>
              </a:rPr>
              <a:t>recision is calculated as the ratio between the number of Positive samples correctly classified to the total number of samples.</a:t>
            </a:r>
          </a:p>
          <a:p>
            <a:pPr marL="285750" indent="-285750">
              <a:buFont typeface="Wingdings" panose="05000000000000000000" pitchFamily="2" charset="2"/>
              <a:buChar char="Ø"/>
            </a:pPr>
            <a:endParaRPr lang="en-US" sz="1300" dirty="0">
              <a:solidFill>
                <a:srgbClr val="20212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dirty="0">
              <a:solidFill>
                <a:srgbClr val="20212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r>
              <a:rPr lang="en-US" sz="1300" b="1" dirty="0">
                <a:solidFill>
                  <a:srgbClr val="202124"/>
                </a:solidFill>
                <a:latin typeface="Roboto" panose="02000000000000000000" pitchFamily="2" charset="0"/>
                <a:ea typeface="Roboto" panose="02000000000000000000" pitchFamily="2" charset="0"/>
              </a:rPr>
              <a:t>Recall- </a:t>
            </a:r>
            <a:r>
              <a:rPr lang="en-US" sz="1300" dirty="0">
                <a:solidFill>
                  <a:srgbClr val="202124"/>
                </a:solidFill>
                <a:latin typeface="Roboto" panose="02000000000000000000" pitchFamily="2" charset="0"/>
                <a:ea typeface="Roboto" panose="02000000000000000000" pitchFamily="2" charset="0"/>
              </a:rPr>
              <a:t>Recall quantifies the number of positive class predictions made out of all positive examples in the dataset. The recall is calculated as the ratio between the number of Positive samples correctly classified as Positive to the total number of Positive samples.</a:t>
            </a:r>
          </a:p>
          <a:p>
            <a:pPr marL="285750" indent="-285750">
              <a:buFont typeface="Wingdings" panose="05000000000000000000" pitchFamily="2" charset="2"/>
              <a:buChar char="Ø"/>
            </a:pPr>
            <a:endParaRPr lang="en-US" sz="1300" dirty="0">
              <a:solidFill>
                <a:srgbClr val="20212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dirty="0">
              <a:solidFill>
                <a:srgbClr val="20212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r>
              <a:rPr lang="en-US" sz="1300" b="1" dirty="0">
                <a:solidFill>
                  <a:srgbClr val="202124"/>
                </a:solidFill>
                <a:latin typeface="Roboto" panose="02000000000000000000" pitchFamily="2" charset="0"/>
                <a:ea typeface="Roboto" panose="02000000000000000000" pitchFamily="2" charset="0"/>
              </a:rPr>
              <a:t>Accuracy- </a:t>
            </a:r>
            <a:r>
              <a:rPr lang="en-US" sz="1300" dirty="0">
                <a:solidFill>
                  <a:srgbClr val="202124"/>
                </a:solidFill>
                <a:latin typeface="Roboto" panose="02000000000000000000" pitchFamily="2" charset="0"/>
                <a:ea typeface="Roboto" panose="02000000000000000000" pitchFamily="2" charset="0"/>
              </a:rPr>
              <a:t>Accuracy measures the number of correct predictions made by a model in relation to the total number of predictions. It can be calculated by dividing the number of correct predictions by the number of total predictions.</a:t>
            </a:r>
            <a:endParaRPr lang="en-IN" dirty="0"/>
          </a:p>
          <a:p>
            <a:endParaRPr lang="en-IN" dirty="0"/>
          </a:p>
          <a:p>
            <a:endParaRPr lang="en-IN" dirty="0"/>
          </a:p>
          <a:p>
            <a:endParaRPr lang="en-IN" dirty="0"/>
          </a:p>
        </p:txBody>
      </p:sp>
      <p:sp>
        <p:nvSpPr>
          <p:cNvPr id="7" name="AutoShape 6" descr="Calculation of Precision, Recall and Accuracy in the confusion matrix. |  Download Scientific Diagram">
            <a:extLst>
              <a:ext uri="{FF2B5EF4-FFF2-40B4-BE49-F238E27FC236}">
                <a16:creationId xmlns:a16="http://schemas.microsoft.com/office/drawing/2014/main" id="{32C78CDC-DDC6-EFFA-BF5A-D7CC9B78F24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Calculation of Precision, Recall and Accuracy in the confusion matrix.">
            <a:extLst>
              <a:ext uri="{FF2B5EF4-FFF2-40B4-BE49-F238E27FC236}">
                <a16:creationId xmlns:a16="http://schemas.microsoft.com/office/drawing/2014/main" id="{59B89407-C2E9-A8C4-6674-05B3479C591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00E33E8-4EB5-9EC1-9068-AC10FA634839}"/>
              </a:ext>
            </a:extLst>
          </p:cNvPr>
          <p:cNvPicPr>
            <a:picLocks noChangeAspect="1"/>
          </p:cNvPicPr>
          <p:nvPr/>
        </p:nvPicPr>
        <p:blipFill>
          <a:blip r:embed="rId2"/>
          <a:stretch>
            <a:fillRect/>
          </a:stretch>
        </p:blipFill>
        <p:spPr>
          <a:xfrm>
            <a:off x="4982082" y="1355921"/>
            <a:ext cx="4058365" cy="2529048"/>
          </a:xfrm>
          <a:prstGeom prst="rect">
            <a:avLst/>
          </a:prstGeom>
        </p:spPr>
      </p:pic>
    </p:spTree>
    <p:extLst>
      <p:ext uri="{BB962C8B-B14F-4D97-AF65-F5344CB8AC3E}">
        <p14:creationId xmlns:p14="http://schemas.microsoft.com/office/powerpoint/2010/main" val="3973588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B2E4-94F6-73AF-15FC-0193291EBA2A}"/>
              </a:ext>
            </a:extLst>
          </p:cNvPr>
          <p:cNvSpPr>
            <a:spLocks noGrp="1"/>
          </p:cNvSpPr>
          <p:nvPr>
            <p:ph type="title"/>
          </p:nvPr>
        </p:nvSpPr>
        <p:spPr/>
        <p:txBody>
          <a:bodyPr/>
          <a:lstStyle/>
          <a:p>
            <a:r>
              <a:rPr lang="en-US" sz="2400" dirty="0"/>
              <a:t>Metric Comparison Features</a:t>
            </a:r>
            <a:endParaRPr lang="en-IN" sz="2400" dirty="0"/>
          </a:p>
        </p:txBody>
      </p:sp>
      <p:sp>
        <p:nvSpPr>
          <p:cNvPr id="3" name="TextBox 2">
            <a:extLst>
              <a:ext uri="{FF2B5EF4-FFF2-40B4-BE49-F238E27FC236}">
                <a16:creationId xmlns:a16="http://schemas.microsoft.com/office/drawing/2014/main" id="{5D084314-6050-A68F-E59E-32155DC4FB09}"/>
              </a:ext>
            </a:extLst>
          </p:cNvPr>
          <p:cNvSpPr txBox="1"/>
          <p:nvPr/>
        </p:nvSpPr>
        <p:spPr>
          <a:xfrm>
            <a:off x="146838" y="1428333"/>
            <a:ext cx="4919071" cy="2893100"/>
          </a:xfrm>
          <a:prstGeom prst="rect">
            <a:avLst/>
          </a:prstGeom>
          <a:noFill/>
        </p:spPr>
        <p:txBody>
          <a:bodyPr wrap="square" rtlCol="0">
            <a:spAutoFit/>
          </a:bodyPr>
          <a:lstStyle/>
          <a:p>
            <a:pPr marL="285750" indent="-285750">
              <a:buFont typeface="Wingdings" panose="05000000000000000000" pitchFamily="2" charset="2"/>
              <a:buChar char="Ø"/>
            </a:pPr>
            <a:r>
              <a:rPr lang="en-US" sz="1300" b="1" dirty="0">
                <a:solidFill>
                  <a:schemeClr val="accent2"/>
                </a:solidFill>
                <a:latin typeface="Roboto" panose="02000000000000000000" pitchFamily="2" charset="0"/>
                <a:ea typeface="Roboto" panose="02000000000000000000" pitchFamily="2" charset="0"/>
              </a:rPr>
              <a:t>F1 Score- </a:t>
            </a:r>
            <a:r>
              <a:rPr lang="en-US" sz="1300" b="0" i="0" dirty="0">
                <a:solidFill>
                  <a:schemeClr val="accent2"/>
                </a:solidFill>
                <a:effectLst/>
                <a:latin typeface="Roboto" panose="02000000000000000000" pitchFamily="2" charset="0"/>
                <a:ea typeface="Roboto" panose="02000000000000000000" pitchFamily="2" charset="0"/>
              </a:rPr>
              <a:t>The </a:t>
            </a:r>
            <a:r>
              <a:rPr lang="en-US" sz="1300" i="0" dirty="0">
                <a:solidFill>
                  <a:schemeClr val="accent2"/>
                </a:solidFill>
                <a:effectLst/>
                <a:latin typeface="Roboto" panose="02000000000000000000" pitchFamily="2" charset="0"/>
                <a:ea typeface="Roboto" panose="02000000000000000000" pitchFamily="2" charset="0"/>
              </a:rPr>
              <a:t>F1-score</a:t>
            </a:r>
            <a:r>
              <a:rPr lang="en-US" sz="1300" b="0" i="0" dirty="0">
                <a:solidFill>
                  <a:schemeClr val="accent2"/>
                </a:solidFill>
                <a:effectLst/>
                <a:latin typeface="Roboto" panose="02000000000000000000" pitchFamily="2" charset="0"/>
                <a:ea typeface="Roboto" panose="02000000000000000000" pitchFamily="2" charset="0"/>
              </a:rPr>
              <a:t> combines the precision and recall of a classifier into a single metric by taking their harmonic mean. It is primarily used to compare the performance of two classifiers.</a:t>
            </a:r>
            <a:endParaRPr lang="en-US" sz="1300" b="1" i="0" dirty="0">
              <a:solidFill>
                <a:schemeClr val="accent2"/>
              </a:solidFill>
              <a:effectLst/>
              <a:latin typeface="Roboto" panose="02000000000000000000" pitchFamily="2" charset="0"/>
              <a:ea typeface="Roboto" panose="02000000000000000000" pitchFamily="2" charset="0"/>
            </a:endParaRPr>
          </a:p>
          <a:p>
            <a:endParaRPr lang="en-US" sz="1300" b="1" dirty="0">
              <a:solidFill>
                <a:schemeClr val="accent2"/>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b="1" dirty="0">
              <a:solidFill>
                <a:schemeClr val="accent2"/>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b="1" dirty="0">
              <a:solidFill>
                <a:schemeClr val="accent2"/>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endParaRPr lang="en-US" sz="1300" b="1" dirty="0">
              <a:solidFill>
                <a:schemeClr val="accent2"/>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Ø"/>
            </a:pPr>
            <a:r>
              <a:rPr lang="en-US" sz="1300" b="1" dirty="0">
                <a:solidFill>
                  <a:schemeClr val="accent2"/>
                </a:solidFill>
                <a:latin typeface="Roboto" panose="02000000000000000000" pitchFamily="2" charset="0"/>
                <a:ea typeface="Roboto" panose="02000000000000000000" pitchFamily="2" charset="0"/>
              </a:rPr>
              <a:t>ROC-AUC Score- </a:t>
            </a:r>
            <a:r>
              <a:rPr lang="en-US" sz="1300" dirty="0">
                <a:solidFill>
                  <a:schemeClr val="accent2"/>
                </a:solidFill>
                <a:latin typeface="Roboto" panose="02000000000000000000" pitchFamily="2" charset="0"/>
                <a:ea typeface="Roboto" panose="02000000000000000000" pitchFamily="2" charset="0"/>
              </a:rPr>
              <a:t>ROC-AUC Score(Receiver Operating Characteristics-Area Under Curve) help determine the exact trade-off between the true positive rate(TPR) and false-positive rate(FPR) for a model using different measures of probability thresholds.</a:t>
            </a:r>
          </a:p>
          <a:p>
            <a:endParaRPr lang="en-IN" sz="1300" dirty="0">
              <a:solidFill>
                <a:schemeClr val="accent2"/>
              </a:solidFill>
              <a:latin typeface="Roboto" panose="02000000000000000000" pitchFamily="2" charset="0"/>
              <a:ea typeface="Roboto" panose="02000000000000000000" pitchFamily="2" charset="0"/>
            </a:endParaRPr>
          </a:p>
        </p:txBody>
      </p:sp>
      <p:pic>
        <p:nvPicPr>
          <p:cNvPr id="3074" name="Picture 2" descr="The F1 score | Towards Data Science">
            <a:extLst>
              <a:ext uri="{FF2B5EF4-FFF2-40B4-BE49-F238E27FC236}">
                <a16:creationId xmlns:a16="http://schemas.microsoft.com/office/drawing/2014/main" id="{DF6B9A34-1D42-79C9-6793-498C0775A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073" y="1428333"/>
            <a:ext cx="3626227" cy="847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thematics behind ROC-AUC - Data Science | Machine Learning | by Nathan  Aïm | Analytics Vidhya">
            <a:extLst>
              <a:ext uri="{FF2B5EF4-FFF2-40B4-BE49-F238E27FC236}">
                <a16:creationId xmlns:a16="http://schemas.microsoft.com/office/drawing/2014/main" id="{DFB5F587-DEA0-6E6E-44B0-9D5BF01DC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815" y="2774855"/>
            <a:ext cx="3390205" cy="168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37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B91D-B8DB-8646-94F6-061A44FF4346}"/>
              </a:ext>
            </a:extLst>
          </p:cNvPr>
          <p:cNvSpPr>
            <a:spLocks noGrp="1"/>
          </p:cNvSpPr>
          <p:nvPr>
            <p:ph type="title"/>
          </p:nvPr>
        </p:nvSpPr>
        <p:spPr>
          <a:xfrm>
            <a:off x="311700" y="280598"/>
            <a:ext cx="8520600" cy="572700"/>
          </a:xfrm>
        </p:spPr>
        <p:txBody>
          <a:bodyPr/>
          <a:lstStyle/>
          <a:p>
            <a:r>
              <a:rPr lang="en-US" sz="2400" dirty="0"/>
              <a:t>Performance Metrics Visualization</a:t>
            </a:r>
            <a:endParaRPr lang="en-IN" sz="2400" dirty="0"/>
          </a:p>
        </p:txBody>
      </p:sp>
      <p:sp>
        <p:nvSpPr>
          <p:cNvPr id="3" name="TextBox 2">
            <a:extLst>
              <a:ext uri="{FF2B5EF4-FFF2-40B4-BE49-F238E27FC236}">
                <a16:creationId xmlns:a16="http://schemas.microsoft.com/office/drawing/2014/main" id="{28185911-EAE9-D323-001B-886CAE8E21DE}"/>
              </a:ext>
            </a:extLst>
          </p:cNvPr>
          <p:cNvSpPr txBox="1"/>
          <p:nvPr/>
        </p:nvSpPr>
        <p:spPr>
          <a:xfrm>
            <a:off x="206910" y="1094610"/>
            <a:ext cx="4999164" cy="3293209"/>
          </a:xfrm>
          <a:prstGeom prst="rect">
            <a:avLst/>
          </a:prstGeom>
          <a:noFill/>
        </p:spPr>
        <p:txBody>
          <a:bodyPr wrap="square" rtlCol="0">
            <a:spAutoFit/>
          </a:bodyPr>
          <a:lstStyle/>
          <a:p>
            <a:pPr marL="285750" indent="-285750">
              <a:buFont typeface="Wingdings" panose="05000000000000000000" pitchFamily="2" charset="2"/>
              <a:buChar char="q"/>
            </a:pPr>
            <a:r>
              <a:rPr lang="en-US" sz="1300" b="1" dirty="0">
                <a:latin typeface="Roboto" panose="02000000000000000000" pitchFamily="2" charset="0"/>
                <a:ea typeface="Roboto" panose="02000000000000000000" pitchFamily="2" charset="0"/>
              </a:rPr>
              <a:t>Confusion Matrix- </a:t>
            </a:r>
            <a:r>
              <a:rPr lang="en-US" sz="1300" b="0" i="0" dirty="0">
                <a:solidFill>
                  <a:schemeClr val="accent2"/>
                </a:solidFill>
                <a:effectLst/>
                <a:latin typeface="Roboto" panose="02000000000000000000" pitchFamily="2" charset="0"/>
                <a:ea typeface="Roboto" panose="02000000000000000000" pitchFamily="2" charset="0"/>
              </a:rPr>
              <a:t>Confusion matrix is a table that is used to </a:t>
            </a:r>
            <a:r>
              <a:rPr lang="en-US" sz="1300" i="0" dirty="0">
                <a:solidFill>
                  <a:schemeClr val="accent2"/>
                </a:solidFill>
                <a:effectLst/>
                <a:latin typeface="Roboto" panose="02000000000000000000" pitchFamily="2" charset="0"/>
                <a:ea typeface="Roboto" panose="02000000000000000000" pitchFamily="2" charset="0"/>
              </a:rPr>
              <a:t>describe the performance of a classification mode</a:t>
            </a:r>
            <a:r>
              <a:rPr lang="en-US" sz="1300" dirty="0">
                <a:solidFill>
                  <a:schemeClr val="accent2"/>
                </a:solidFill>
                <a:latin typeface="Roboto" panose="02000000000000000000" pitchFamily="2" charset="0"/>
                <a:ea typeface="Roboto" panose="02000000000000000000" pitchFamily="2" charset="0"/>
              </a:rPr>
              <a:t>l</a:t>
            </a:r>
            <a:r>
              <a:rPr lang="en-US" sz="1300" b="0" i="0" dirty="0">
                <a:solidFill>
                  <a:schemeClr val="accent2"/>
                </a:solidFill>
                <a:effectLst/>
                <a:latin typeface="Roboto" panose="02000000000000000000" pitchFamily="2" charset="0"/>
                <a:ea typeface="Roboto" panose="02000000000000000000" pitchFamily="2" charset="0"/>
              </a:rPr>
              <a:t> on a set of test data for which the true values are known</a:t>
            </a:r>
            <a:r>
              <a:rPr lang="en-US" sz="1300" b="0" i="0" dirty="0">
                <a:solidFill>
                  <a:srgbClr val="444444"/>
                </a:solidFill>
                <a:effectLst/>
                <a:latin typeface="Roboto" panose="02000000000000000000" pitchFamily="2" charset="0"/>
                <a:ea typeface="Roboto" panose="02000000000000000000" pitchFamily="2" charset="0"/>
              </a:rPr>
              <a:t>. </a:t>
            </a:r>
            <a:r>
              <a:rPr lang="en-US" sz="1300" b="0" i="0" dirty="0">
                <a:solidFill>
                  <a:schemeClr val="accent2"/>
                </a:solidFill>
                <a:effectLst/>
                <a:latin typeface="Roboto" panose="02000000000000000000" pitchFamily="2" charset="0"/>
                <a:ea typeface="Roboto" panose="02000000000000000000" pitchFamily="2" charset="0"/>
              </a:rPr>
              <a:t>A confusion matrix is a tabular summary of the number of correct and incorrect predictions made by a classifier.</a:t>
            </a:r>
          </a:p>
          <a:p>
            <a:endParaRPr lang="en-US" sz="1300" dirty="0">
              <a:solidFill>
                <a:srgbClr val="44444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q"/>
            </a:pPr>
            <a:endParaRPr lang="en-US" sz="1300" dirty="0">
              <a:solidFill>
                <a:srgbClr val="444444"/>
              </a:solidFill>
              <a:latin typeface="Roboto" panose="02000000000000000000" pitchFamily="2" charset="0"/>
              <a:ea typeface="Roboto" panose="02000000000000000000" pitchFamily="2" charset="0"/>
            </a:endParaRPr>
          </a:p>
          <a:p>
            <a:endParaRPr lang="en-US" sz="1300" dirty="0">
              <a:solidFill>
                <a:srgbClr val="444444"/>
              </a:solidFill>
              <a:latin typeface="Roboto" panose="02000000000000000000" pitchFamily="2" charset="0"/>
              <a:ea typeface="Roboto" panose="02000000000000000000" pitchFamily="2" charset="0"/>
            </a:endParaRPr>
          </a:p>
          <a:p>
            <a:endParaRPr lang="en-US" sz="1300" dirty="0">
              <a:solidFill>
                <a:srgbClr val="44444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q"/>
            </a:pPr>
            <a:endParaRPr lang="en-US" sz="1300" b="1" dirty="0">
              <a:solidFill>
                <a:srgbClr val="444444"/>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q"/>
            </a:pPr>
            <a:r>
              <a:rPr lang="en-US" sz="1300" b="1" dirty="0">
                <a:solidFill>
                  <a:schemeClr val="accent2"/>
                </a:solidFill>
                <a:latin typeface="Roboto" panose="02000000000000000000" pitchFamily="2" charset="0"/>
                <a:ea typeface="Roboto" panose="02000000000000000000" pitchFamily="2" charset="0"/>
              </a:rPr>
              <a:t>ROC-AUC Curve- </a:t>
            </a:r>
            <a:r>
              <a:rPr lang="en-US" sz="1300" dirty="0">
                <a:solidFill>
                  <a:schemeClr val="accent2"/>
                </a:solidFill>
                <a:latin typeface="Roboto" panose="02000000000000000000" pitchFamily="2" charset="0"/>
                <a:ea typeface="Roboto" panose="02000000000000000000" pitchFamily="2" charset="0"/>
              </a:rPr>
              <a:t>AUC stands for "Area under the ROC Curve." That is, AUC measures the entire two-dimensional area underneath the entire ROC curve from (0,0) to (1,1). AUC provides an aggregate measure of performance across all possible classification thresholds.</a:t>
            </a:r>
          </a:p>
          <a:p>
            <a:endParaRPr lang="en-IN" sz="1300" dirty="0">
              <a:solidFill>
                <a:schemeClr val="accent2"/>
              </a:solidFill>
              <a:latin typeface="Roboto" panose="02000000000000000000" pitchFamily="2" charset="0"/>
              <a:ea typeface="Roboto" panose="02000000000000000000" pitchFamily="2" charset="0"/>
            </a:endParaRPr>
          </a:p>
        </p:txBody>
      </p:sp>
      <p:pic>
        <p:nvPicPr>
          <p:cNvPr id="4098" name="Picture 2" descr="Measuring Performance: The Confusion Matrix – Glass Box">
            <a:extLst>
              <a:ext uri="{FF2B5EF4-FFF2-40B4-BE49-F238E27FC236}">
                <a16:creationId xmlns:a16="http://schemas.microsoft.com/office/drawing/2014/main" id="{C7044B29-131A-350D-DC66-ECA7E1D81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109" y="694138"/>
            <a:ext cx="3639246" cy="20470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ceiver operating characteristic - Wikipedia">
            <a:extLst>
              <a:ext uri="{FF2B5EF4-FFF2-40B4-BE49-F238E27FC236}">
                <a16:creationId xmlns:a16="http://schemas.microsoft.com/office/drawing/2014/main" id="{B07672B8-515D-B5D3-F7D7-85A438F0D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982" y="2924131"/>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72D9A5-875A-54D9-C330-16D70E8CCD93}"/>
              </a:ext>
            </a:extLst>
          </p:cNvPr>
          <p:cNvSpPr txBox="1"/>
          <p:nvPr/>
        </p:nvSpPr>
        <p:spPr>
          <a:xfrm>
            <a:off x="7141664" y="4179291"/>
            <a:ext cx="484428" cy="261610"/>
          </a:xfrm>
          <a:prstGeom prst="rect">
            <a:avLst/>
          </a:prstGeom>
          <a:noFill/>
        </p:spPr>
        <p:txBody>
          <a:bodyPr wrap="none" rtlCol="0">
            <a:spAutoFit/>
          </a:bodyPr>
          <a:lstStyle/>
          <a:p>
            <a:r>
              <a:rPr lang="en-US" sz="1050" dirty="0"/>
              <a:t>AUC</a:t>
            </a:r>
            <a:endParaRPr lang="en-IN" sz="1050" dirty="0"/>
          </a:p>
        </p:txBody>
      </p:sp>
    </p:spTree>
    <p:extLst>
      <p:ext uri="{BB962C8B-B14F-4D97-AF65-F5344CB8AC3E}">
        <p14:creationId xmlns:p14="http://schemas.microsoft.com/office/powerpoint/2010/main" val="3312870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79479" y="236422"/>
            <a:ext cx="8520600" cy="572700"/>
          </a:xfrm>
        </p:spPr>
        <p:txBody>
          <a:bodyPr/>
          <a:lstStyle/>
          <a:p>
            <a:pPr lvl="0"/>
            <a:r>
              <a:rPr lang="en-IN" dirty="0">
                <a:solidFill>
                  <a:schemeClr val="tx1"/>
                </a:solidFill>
                <a:sym typeface="Montserrat"/>
              </a:rPr>
              <a:t>Introduction</a:t>
            </a:r>
          </a:p>
          <a:p>
            <a:pPr lvl="0"/>
            <a:endParaRPr lang="en-IN" dirty="0">
              <a:sym typeface="Montserrat"/>
            </a:endParaRPr>
          </a:p>
          <a:p>
            <a:pPr lvl="0"/>
            <a:endParaRPr lang="en-IN" dirty="0">
              <a:sym typeface="Montserrat"/>
            </a:endParaRPr>
          </a:p>
          <a:p>
            <a:pPr lvl="0"/>
            <a:r>
              <a:rPr lang="en-IN" dirty="0">
                <a:sym typeface="Montserrat"/>
              </a:rPr>
              <a:t>Introduction</a:t>
            </a:r>
          </a:p>
        </p:txBody>
      </p:sp>
      <p:sp useBgFill="1">
        <p:nvSpPr>
          <p:cNvPr id="3" name="Text Placeholder 2">
            <a:extLst>
              <a:ext uri="{FF2B5EF4-FFF2-40B4-BE49-F238E27FC236}">
                <a16:creationId xmlns:a16="http://schemas.microsoft.com/office/drawing/2014/main" id="{81E80082-9D65-E048-EE10-14B342252447}"/>
              </a:ext>
            </a:extLst>
          </p:cNvPr>
          <p:cNvSpPr>
            <a:spLocks noGrp="1"/>
          </p:cNvSpPr>
          <p:nvPr>
            <p:ph type="body" idx="1"/>
          </p:nvPr>
        </p:nvSpPr>
        <p:spPr>
          <a:xfrm>
            <a:off x="99965" y="809122"/>
            <a:ext cx="8666348" cy="3749625"/>
          </a:xfrm>
        </p:spPr>
        <p:txBody>
          <a:bodyPr/>
          <a:lstStyle/>
          <a:p>
            <a:pPr marL="114300" indent="0" algn="ctr">
              <a:buNone/>
            </a:pPr>
            <a:endParaRPr lang="en-US" sz="1300" i="0" dirty="0">
              <a:solidFill>
                <a:srgbClr val="3B3B3B"/>
              </a:solidFill>
              <a:effectLst/>
              <a:latin typeface="Roboto" panose="02000000000000000000" pitchFamily="2" charset="0"/>
              <a:ea typeface="Roboto" panose="02000000000000000000" pitchFamily="2" charset="0"/>
            </a:endParaRPr>
          </a:p>
          <a:p>
            <a:pPr marL="114300" indent="0" algn="ctr">
              <a:buNone/>
            </a:pPr>
            <a:r>
              <a:rPr lang="en-US" sz="1300" i="0" dirty="0">
                <a:solidFill>
                  <a:srgbClr val="3B3B3B"/>
                </a:solidFill>
                <a:effectLst/>
                <a:latin typeface="Roboto" panose="02000000000000000000" pitchFamily="2" charset="0"/>
                <a:ea typeface="Roboto" panose="02000000000000000000" pitchFamily="2" charset="0"/>
              </a:rPr>
              <a:t>“Time and health are two precious assets that we don’t recognize and appreciate until they have been depleted.”                </a:t>
            </a:r>
            <a:r>
              <a:rPr lang="en-US" sz="1300" b="0" i="1" dirty="0">
                <a:solidFill>
                  <a:srgbClr val="3B3B3B"/>
                </a:solidFill>
                <a:effectLst/>
                <a:latin typeface="Arial" panose="020B0604020202020204" pitchFamily="34" charset="0"/>
                <a:ea typeface="Roboto" panose="02000000000000000000" pitchFamily="2" charset="0"/>
                <a:cs typeface="Arial" panose="020B0604020202020204" pitchFamily="34" charset="0"/>
              </a:rPr>
              <a:t>Denis Waitley </a:t>
            </a:r>
          </a:p>
          <a:p>
            <a:pPr marL="114300" indent="0">
              <a:buNone/>
            </a:pPr>
            <a:endParaRPr lang="en-US" sz="1300" dirty="0">
              <a:solidFill>
                <a:srgbClr val="3B3B3B"/>
              </a:solidFill>
              <a:latin typeface="Arial" panose="020B0604020202020204" pitchFamily="34" charset="0"/>
              <a:cs typeface="Arial" panose="020B0604020202020204" pitchFamily="34" charset="0"/>
            </a:endParaRPr>
          </a:p>
          <a:p>
            <a:pPr marL="114300" indent="0">
              <a:buNone/>
            </a:pPr>
            <a:r>
              <a:rPr lang="en-US" sz="1200" dirty="0">
                <a:solidFill>
                  <a:schemeClr val="accent2"/>
                </a:solidFill>
                <a:latin typeface="Arial" panose="020B0604020202020204" pitchFamily="34" charset="0"/>
                <a:cs typeface="Arial" panose="020B0604020202020204" pitchFamily="34" charset="0"/>
              </a:rPr>
              <a:t>Insurance is a way of managing risks. When we buy insurance, a insurance </a:t>
            </a:r>
            <a:r>
              <a:rPr lang="en-US" sz="1200" b="0" i="0" dirty="0">
                <a:solidFill>
                  <a:srgbClr val="212121"/>
                </a:solidFill>
                <a:effectLst/>
                <a:latin typeface="Roboto" panose="02000000000000000000" pitchFamily="2" charset="0"/>
              </a:rPr>
              <a:t>company undertakes to provide a guarantee of compensation for specified loss, damage, illness, or death in return for the payment of a specified premium. A premium is a sum of money that the customer needs to pay regularly to an insurance company for this guarantee.</a:t>
            </a:r>
          </a:p>
          <a:p>
            <a:pPr marL="114300" indent="0">
              <a:buNone/>
            </a:pPr>
            <a:endParaRPr lang="en-US" sz="1300" dirty="0">
              <a:solidFill>
                <a:srgbClr val="212121"/>
              </a:solidFill>
              <a:latin typeface="Roboto" panose="02000000000000000000" pitchFamily="2" charset="0"/>
              <a:cs typeface="Arial" panose="020B0604020202020204" pitchFamily="34" charset="0"/>
            </a:endParaRPr>
          </a:p>
          <a:p>
            <a:pPr marL="114300" indent="0">
              <a:buNone/>
            </a:pPr>
            <a:endParaRPr lang="en-US" sz="1300" dirty="0">
              <a:solidFill>
                <a:srgbClr val="212121"/>
              </a:solidFill>
              <a:latin typeface="Roboto" panose="02000000000000000000" pitchFamily="2" charset="0"/>
              <a:cs typeface="Arial" panose="020B0604020202020204" pitchFamily="34" charset="0"/>
            </a:endParaRPr>
          </a:p>
          <a:p>
            <a:pPr marL="114300" indent="0">
              <a:buNone/>
            </a:pPr>
            <a:r>
              <a:rPr lang="en-US" sz="1200" dirty="0">
                <a:solidFill>
                  <a:schemeClr val="accent2"/>
                </a:solidFill>
                <a:latin typeface="Roboto" panose="02000000000000000000" pitchFamily="2" charset="0"/>
                <a:ea typeface="Roboto" panose="02000000000000000000" pitchFamily="2" charset="0"/>
                <a:cs typeface="Arial" panose="020B0604020202020204" pitchFamily="34" charset="0"/>
              </a:rPr>
              <a:t>Insurance sector in India plays a dynamic role in the wellbeing of its economy. It substantially increases the opportunities for savings amongst the individuals, safeguards their future and helps the insurance sector form a massive pool of funds.</a:t>
            </a:r>
          </a:p>
          <a:p>
            <a:pPr marL="114300" indent="0">
              <a:buNone/>
            </a:pPr>
            <a:endParaRPr lang="en-US" sz="1200" dirty="0">
              <a:solidFill>
                <a:schemeClr val="accent2"/>
              </a:solidFill>
              <a:latin typeface="Roboto" panose="02000000000000000000" pitchFamily="2" charset="0"/>
              <a:ea typeface="Roboto" panose="02000000000000000000" pitchFamily="2" charset="0"/>
              <a:cs typeface="Arial" panose="020B0604020202020204" pitchFamily="34" charset="0"/>
            </a:endParaRPr>
          </a:p>
          <a:p>
            <a:pPr marL="114300" indent="0">
              <a:buNone/>
            </a:pPr>
            <a:endParaRPr lang="en-US" sz="1200" dirty="0">
              <a:solidFill>
                <a:schemeClr val="accent2"/>
              </a:solidFill>
              <a:latin typeface="Roboto" panose="02000000000000000000" pitchFamily="2" charset="0"/>
              <a:ea typeface="Roboto" panose="02000000000000000000" pitchFamily="2" charset="0"/>
              <a:cs typeface="Arial" panose="020B0604020202020204" pitchFamily="34" charset="0"/>
            </a:endParaRPr>
          </a:p>
          <a:p>
            <a:pPr marL="114300" indent="0">
              <a:buNone/>
            </a:pPr>
            <a:r>
              <a:rPr lang="en-US" sz="1200" dirty="0">
                <a:solidFill>
                  <a:schemeClr val="accent2"/>
                </a:solidFill>
                <a:latin typeface="Roboto" panose="02000000000000000000" pitchFamily="2" charset="0"/>
                <a:ea typeface="Roboto" panose="02000000000000000000" pitchFamily="2" charset="0"/>
                <a:cs typeface="Arial" panose="020B0604020202020204" pitchFamily="34" charset="0"/>
              </a:rPr>
              <a:t>Our client is an Insurance company that has provided Health Insurance to its customers now they need our help in building a model to predict whether the policyholders (customers) from past year will also be interested in Vehicle Insurance provided by the company.</a:t>
            </a:r>
            <a:endParaRPr lang="en-IN" sz="1200" dirty="0">
              <a:solidFill>
                <a:schemeClr val="accent2"/>
              </a:solidFill>
              <a:latin typeface="Roboto" panose="02000000000000000000" pitchFamily="2" charset="0"/>
              <a:ea typeface="Roboto" panose="02000000000000000000" pitchFamily="2"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DF35-33F7-2BE1-80EF-E28066080CA8}"/>
              </a:ext>
            </a:extLst>
          </p:cNvPr>
          <p:cNvSpPr>
            <a:spLocks noGrp="1"/>
          </p:cNvSpPr>
          <p:nvPr>
            <p:ph type="title"/>
          </p:nvPr>
        </p:nvSpPr>
        <p:spPr>
          <a:xfrm>
            <a:off x="184885" y="158024"/>
            <a:ext cx="8520600" cy="572700"/>
          </a:xfrm>
        </p:spPr>
        <p:txBody>
          <a:bodyPr/>
          <a:lstStyle/>
          <a:p>
            <a:r>
              <a:rPr lang="en-US" dirty="0"/>
              <a:t>Decision Tree Classifier</a:t>
            </a:r>
            <a:endParaRPr lang="en-IN" dirty="0"/>
          </a:p>
        </p:txBody>
      </p:sp>
      <p:pic>
        <p:nvPicPr>
          <p:cNvPr id="5122" name="Picture 2">
            <a:extLst>
              <a:ext uri="{FF2B5EF4-FFF2-40B4-BE49-F238E27FC236}">
                <a16:creationId xmlns:a16="http://schemas.microsoft.com/office/drawing/2014/main" id="{458FBB05-7AF3-6FF8-6F46-1B1803387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07994"/>
            <a:ext cx="4571998" cy="14970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C88E5A1-0BA9-0E27-4B48-8628769BF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615" y="2715531"/>
            <a:ext cx="2195815" cy="20444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D83749B-F31A-776D-E1AD-2F843CFCA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9" y="2715531"/>
            <a:ext cx="2195815" cy="21501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585F38-26A4-A1F0-D4A6-C2EE736B9006}"/>
              </a:ext>
            </a:extLst>
          </p:cNvPr>
          <p:cNvSpPr txBox="1"/>
          <p:nvPr/>
        </p:nvSpPr>
        <p:spPr>
          <a:xfrm>
            <a:off x="184885" y="1086679"/>
            <a:ext cx="3989550" cy="1738938"/>
          </a:xfrm>
          <a:prstGeom prst="rect">
            <a:avLst/>
          </a:prstGeom>
          <a:noFill/>
        </p:spPr>
        <p:txBody>
          <a:bodyPr wrap="square" rtlCol="0">
            <a:spAutoFit/>
          </a:bodyPr>
          <a:lstStyle/>
          <a:p>
            <a:r>
              <a:rPr lang="en-US" sz="1300" b="0" i="0" dirty="0">
                <a:solidFill>
                  <a:srgbClr val="273239"/>
                </a:solidFill>
                <a:effectLst/>
                <a:latin typeface="Arial" panose="020B0604020202020204" pitchFamily="34" charset="0"/>
                <a:cs typeface="Arial" panose="020B0604020202020204" pitchFamily="34" charset="0"/>
              </a:rPr>
              <a:t>Decision tree is a flowchart-like tree structure, where each internal node denotes a test on an attribute, each branch represents an outcome of the test, and each leaf node (terminal node) holds a class label. </a:t>
            </a:r>
          </a:p>
          <a:p>
            <a:endParaRPr lang="en-US" dirty="0">
              <a:solidFill>
                <a:srgbClr val="273239"/>
              </a:solidFill>
              <a:latin typeface="urw-din"/>
            </a:endParaRPr>
          </a:p>
          <a:p>
            <a:endParaRPr lang="en-US" dirty="0">
              <a:solidFill>
                <a:srgbClr val="273239"/>
              </a:solidFill>
              <a:latin typeface="urw-din"/>
            </a:endParaRPr>
          </a:p>
          <a:p>
            <a:endParaRPr lang="en-IN" dirty="0"/>
          </a:p>
        </p:txBody>
      </p:sp>
      <p:graphicFrame>
        <p:nvGraphicFramePr>
          <p:cNvPr id="4" name="Table 4">
            <a:extLst>
              <a:ext uri="{FF2B5EF4-FFF2-40B4-BE49-F238E27FC236}">
                <a16:creationId xmlns:a16="http://schemas.microsoft.com/office/drawing/2014/main" id="{4118CAD5-C32B-D15F-0DB1-82F2D5FE5D72}"/>
              </a:ext>
            </a:extLst>
          </p:cNvPr>
          <p:cNvGraphicFramePr>
            <a:graphicFrameLocks noGrp="1"/>
          </p:cNvGraphicFramePr>
          <p:nvPr>
            <p:extLst>
              <p:ext uri="{D42A27DB-BD31-4B8C-83A1-F6EECF244321}">
                <p14:modId xmlns:p14="http://schemas.microsoft.com/office/powerpoint/2010/main" val="2016225355"/>
              </p:ext>
            </p:extLst>
          </p:nvPr>
        </p:nvGraphicFramePr>
        <p:xfrm>
          <a:off x="784287" y="2534944"/>
          <a:ext cx="2078183"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54760">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Parameters</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tc>
                  <a:txBody>
                    <a:bodyPr/>
                    <a:lstStyle/>
                    <a:p>
                      <a:pPr algn="ctr"/>
                      <a:r>
                        <a:rPr lang="en-US" sz="1300" dirty="0">
                          <a:solidFill>
                            <a:schemeClr val="accent2"/>
                          </a:solidFill>
                          <a:latin typeface="Arial" panose="020B0604020202020204" pitchFamily="34" charset="0"/>
                          <a:cs typeface="Arial" panose="020B0604020202020204" pitchFamily="34" charset="0"/>
                        </a:rPr>
                        <a:t>Score</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Accuracy</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0.783710</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Recall</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0.978865</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Precision</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0.703832</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F1 Score</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0.818872</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ROC-AUC</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0.834631</a:t>
                      </a:r>
                    </a:p>
                  </a:txBody>
                  <a:tcPr anchor="ctr">
                    <a:noFill/>
                  </a:tcPr>
                </a:tc>
                <a:extLst>
                  <a:ext uri="{0D108BD9-81ED-4DB2-BD59-A6C34878D82A}">
                    <a16:rowId xmlns:a16="http://schemas.microsoft.com/office/drawing/2014/main" val="1745249691"/>
                  </a:ext>
                </a:extLst>
              </a:tr>
            </a:tbl>
          </a:graphicData>
        </a:graphic>
      </p:graphicFrame>
    </p:spTree>
    <p:extLst>
      <p:ext uri="{BB962C8B-B14F-4D97-AF65-F5344CB8AC3E}">
        <p14:creationId xmlns:p14="http://schemas.microsoft.com/office/powerpoint/2010/main" val="1668892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FC698-A081-775C-C3F6-5AF87778494D}"/>
              </a:ext>
            </a:extLst>
          </p:cNvPr>
          <p:cNvSpPr>
            <a:spLocks noGrp="1"/>
          </p:cNvSpPr>
          <p:nvPr>
            <p:ph type="title"/>
          </p:nvPr>
        </p:nvSpPr>
        <p:spPr>
          <a:xfrm>
            <a:off x="191561" y="134591"/>
            <a:ext cx="8520600" cy="572700"/>
          </a:xfrm>
        </p:spPr>
        <p:txBody>
          <a:bodyPr/>
          <a:lstStyle/>
          <a:p>
            <a:r>
              <a:rPr lang="en-US" dirty="0"/>
              <a:t>Random Forest Classifier</a:t>
            </a:r>
            <a:endParaRPr lang="en-IN" dirty="0"/>
          </a:p>
        </p:txBody>
      </p:sp>
      <p:pic>
        <p:nvPicPr>
          <p:cNvPr id="6146" name="Picture 2">
            <a:extLst>
              <a:ext uri="{FF2B5EF4-FFF2-40B4-BE49-F238E27FC236}">
                <a16:creationId xmlns:a16="http://schemas.microsoft.com/office/drawing/2014/main" id="{EF687A60-1466-60FE-E320-E468C3128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230" y="1071563"/>
            <a:ext cx="4872349" cy="15001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F055E86-43F7-2E87-2100-46D5D0CAD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8418" y="2727595"/>
            <a:ext cx="2214285" cy="20231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7A37F4A-8358-569D-714F-6AD73A59A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830" y="2727594"/>
            <a:ext cx="2214285" cy="21314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A989A431-740C-6A36-7185-50909CF10F3C}"/>
              </a:ext>
            </a:extLst>
          </p:cNvPr>
          <p:cNvGraphicFramePr>
            <a:graphicFrameLocks noGrp="1"/>
          </p:cNvGraphicFramePr>
          <p:nvPr>
            <p:extLst>
              <p:ext uri="{D42A27DB-BD31-4B8C-83A1-F6EECF244321}">
                <p14:modId xmlns:p14="http://schemas.microsoft.com/office/powerpoint/2010/main" val="3968834547"/>
              </p:ext>
            </p:extLst>
          </p:nvPr>
        </p:nvGraphicFramePr>
        <p:xfrm>
          <a:off x="830669" y="2571750"/>
          <a:ext cx="2038426"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Parameters</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tc>
                  <a:txBody>
                    <a:bodyPr/>
                    <a:lstStyle/>
                    <a:p>
                      <a:pPr algn="ctr"/>
                      <a:r>
                        <a:rPr lang="en-US" sz="1300" dirty="0">
                          <a:solidFill>
                            <a:schemeClr val="accent2"/>
                          </a:solidFill>
                          <a:latin typeface="Arial" panose="020B0604020202020204" pitchFamily="34" charset="0"/>
                          <a:cs typeface="Arial" panose="020B0604020202020204" pitchFamily="34" charset="0"/>
                        </a:rPr>
                        <a:t>Score</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Accuracy</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0.808388</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Recall</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0.937150</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Precision</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0.744997</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F1 Score</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0.830098</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ROC-AUC</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0.830270</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701CA383-C3CC-F4A2-5E2B-20DFB9832760}"/>
              </a:ext>
            </a:extLst>
          </p:cNvPr>
          <p:cNvSpPr txBox="1"/>
          <p:nvPr/>
        </p:nvSpPr>
        <p:spPr>
          <a:xfrm>
            <a:off x="191561" y="993913"/>
            <a:ext cx="3870230" cy="1092607"/>
          </a:xfrm>
          <a:prstGeom prst="rect">
            <a:avLst/>
          </a:prstGeom>
          <a:noFill/>
        </p:spPr>
        <p:txBody>
          <a:bodyPr wrap="square" rtlCol="0">
            <a:spAutoFit/>
          </a:bodyPr>
          <a:lstStyle/>
          <a:p>
            <a:r>
              <a:rPr lang="en-US" sz="1300" b="0" i="0" dirty="0">
                <a:solidFill>
                  <a:srgbClr val="202124"/>
                </a:solidFill>
                <a:effectLst/>
                <a:latin typeface="arial" panose="020B0604020202020204" pitchFamily="34" charset="0"/>
              </a:rPr>
              <a:t>The random forest algorithm is made up of a collection of decision trees, and each tree in the ensemble is comprised of a data sample drawn from a training set with replacement, called the bootstrap sample.</a:t>
            </a:r>
            <a:endParaRPr lang="en-IN" sz="1300" dirty="0"/>
          </a:p>
        </p:txBody>
      </p:sp>
    </p:spTree>
    <p:extLst>
      <p:ext uri="{BB962C8B-B14F-4D97-AF65-F5344CB8AC3E}">
        <p14:creationId xmlns:p14="http://schemas.microsoft.com/office/powerpoint/2010/main" val="206910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9620-47D4-A2AB-DC94-1B25BC057146}"/>
              </a:ext>
            </a:extLst>
          </p:cNvPr>
          <p:cNvSpPr>
            <a:spLocks noGrp="1"/>
          </p:cNvSpPr>
          <p:nvPr>
            <p:ph type="title"/>
          </p:nvPr>
        </p:nvSpPr>
        <p:spPr>
          <a:xfrm>
            <a:off x="259937" y="251466"/>
            <a:ext cx="8520600" cy="572700"/>
          </a:xfrm>
        </p:spPr>
        <p:txBody>
          <a:bodyPr/>
          <a:lstStyle/>
          <a:p>
            <a:r>
              <a:rPr lang="en-US" dirty="0"/>
              <a:t>XGBoost Classifier</a:t>
            </a:r>
            <a:endParaRPr lang="en-IN" dirty="0"/>
          </a:p>
        </p:txBody>
      </p:sp>
      <p:pic>
        <p:nvPicPr>
          <p:cNvPr id="7172" name="Picture 4">
            <a:extLst>
              <a:ext uri="{FF2B5EF4-FFF2-40B4-BE49-F238E27FC236}">
                <a16:creationId xmlns:a16="http://schemas.microsoft.com/office/drawing/2014/main" id="{48FE52EB-901E-287A-EF02-A09F7056C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747" y="2720674"/>
            <a:ext cx="2197961" cy="20567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B60C8F2-9C03-AE04-E962-5DB7D493F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852" y="2720674"/>
            <a:ext cx="2197961" cy="21077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50954DA1-188A-0CA0-B8CC-062967AD2AC2}"/>
              </a:ext>
            </a:extLst>
          </p:cNvPr>
          <p:cNvGraphicFramePr>
            <a:graphicFrameLocks noGrp="1"/>
          </p:cNvGraphicFramePr>
          <p:nvPr>
            <p:extLst>
              <p:ext uri="{D42A27DB-BD31-4B8C-83A1-F6EECF244321}">
                <p14:modId xmlns:p14="http://schemas.microsoft.com/office/powerpoint/2010/main" val="3823020544"/>
              </p:ext>
            </p:extLst>
          </p:nvPr>
        </p:nvGraphicFramePr>
        <p:xfrm>
          <a:off x="784287" y="2603390"/>
          <a:ext cx="2038426"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Parameters</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tc>
                  <a:txBody>
                    <a:bodyPr/>
                    <a:lstStyle/>
                    <a:p>
                      <a:pPr algn="ctr"/>
                      <a:r>
                        <a:rPr lang="en-US" sz="1300" dirty="0">
                          <a:solidFill>
                            <a:schemeClr val="accent2"/>
                          </a:solidFill>
                          <a:latin typeface="Arial" panose="020B0604020202020204" pitchFamily="34" charset="0"/>
                          <a:cs typeface="Arial" panose="020B0604020202020204" pitchFamily="34" charset="0"/>
                        </a:rPr>
                        <a:t>Score</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Accuracy</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0.787418</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Recall</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0.964287</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Precision</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0.712080</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F1 Score</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0.819211</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ROC-AUC</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0.828480</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8DDAD372-85EF-1927-49BC-FB395587CC5D}"/>
              </a:ext>
            </a:extLst>
          </p:cNvPr>
          <p:cNvSpPr txBox="1"/>
          <p:nvPr/>
        </p:nvSpPr>
        <p:spPr>
          <a:xfrm>
            <a:off x="259937" y="1060174"/>
            <a:ext cx="4232549" cy="892552"/>
          </a:xfrm>
          <a:prstGeom prst="rect">
            <a:avLst/>
          </a:prstGeom>
          <a:noFill/>
        </p:spPr>
        <p:txBody>
          <a:bodyPr wrap="square" rtlCol="0">
            <a:spAutoFit/>
          </a:bodyPr>
          <a:lstStyle/>
          <a:p>
            <a:r>
              <a:rPr lang="en-US" sz="1300" i="0" dirty="0">
                <a:solidFill>
                  <a:schemeClr val="accent2"/>
                </a:solidFill>
                <a:effectLst/>
                <a:latin typeface="arial" panose="020B0604020202020204" pitchFamily="34" charset="0"/>
              </a:rPr>
              <a:t>XGBoost</a:t>
            </a:r>
            <a:r>
              <a:rPr lang="en-US" sz="1300" b="0" i="0" dirty="0">
                <a:solidFill>
                  <a:schemeClr val="accent2"/>
                </a:solidFill>
                <a:effectLst/>
                <a:latin typeface="arial" panose="020B0604020202020204" pitchFamily="34" charset="0"/>
              </a:rPr>
              <a:t>, which stands for Extreme Gradient Boosting,  is a decision-tree-based ensemble Machine Learning algorithm that uses a gradient boosting framework and provides parallel tree boosting.</a:t>
            </a:r>
            <a:endParaRPr lang="en-IN" sz="1300" dirty="0">
              <a:solidFill>
                <a:schemeClr val="accent2"/>
              </a:solidFill>
            </a:endParaRPr>
          </a:p>
        </p:txBody>
      </p:sp>
      <p:pic>
        <p:nvPicPr>
          <p:cNvPr id="3" name="Picture 2">
            <a:extLst>
              <a:ext uri="{FF2B5EF4-FFF2-40B4-BE49-F238E27FC236}">
                <a16:creationId xmlns:a16="http://schemas.microsoft.com/office/drawing/2014/main" id="{642214BA-F2FF-E207-0BE0-891E16BFB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486" y="952390"/>
            <a:ext cx="4639492" cy="16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428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F4B5-5120-5DAB-FB74-DC4B1F0DAB10}"/>
              </a:ext>
            </a:extLst>
          </p:cNvPr>
          <p:cNvSpPr>
            <a:spLocks noGrp="1"/>
          </p:cNvSpPr>
          <p:nvPr>
            <p:ph type="title"/>
          </p:nvPr>
        </p:nvSpPr>
        <p:spPr>
          <a:xfrm>
            <a:off x="231606" y="184722"/>
            <a:ext cx="8520600" cy="572700"/>
          </a:xfrm>
        </p:spPr>
        <p:txBody>
          <a:bodyPr/>
          <a:lstStyle/>
          <a:p>
            <a:r>
              <a:rPr lang="en-US" dirty="0"/>
              <a:t>Naive Bayes Classifier</a:t>
            </a:r>
            <a:endParaRPr lang="en-IN" dirty="0"/>
          </a:p>
        </p:txBody>
      </p:sp>
      <p:pic>
        <p:nvPicPr>
          <p:cNvPr id="8194" name="Picture 2" descr="Building Naive Bayes Classifier from Scratch to Perform Sentiment Analysis">
            <a:extLst>
              <a:ext uri="{FF2B5EF4-FFF2-40B4-BE49-F238E27FC236}">
                <a16:creationId xmlns:a16="http://schemas.microsoft.com/office/drawing/2014/main" id="{D3537C2E-1325-1523-B792-5D64AF945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5793" y="616226"/>
            <a:ext cx="3697646" cy="215085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87CBC18-4F46-58E3-20E2-A4CEE0AB4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488" y="2972118"/>
            <a:ext cx="2192198" cy="194615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F778A057-43DF-120E-56F0-4716BD21B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5353" y="2972118"/>
            <a:ext cx="2192198" cy="20529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AD394586-0657-777D-F5C8-6645681B8DD6}"/>
              </a:ext>
            </a:extLst>
          </p:cNvPr>
          <p:cNvGraphicFramePr>
            <a:graphicFrameLocks noGrp="1"/>
          </p:cNvGraphicFramePr>
          <p:nvPr>
            <p:extLst>
              <p:ext uri="{D42A27DB-BD31-4B8C-83A1-F6EECF244321}">
                <p14:modId xmlns:p14="http://schemas.microsoft.com/office/powerpoint/2010/main" val="2975916426"/>
              </p:ext>
            </p:extLst>
          </p:nvPr>
        </p:nvGraphicFramePr>
        <p:xfrm>
          <a:off x="817418" y="2626976"/>
          <a:ext cx="2038426"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Parameters</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tc>
                  <a:txBody>
                    <a:bodyPr/>
                    <a:lstStyle/>
                    <a:p>
                      <a:pPr algn="ctr"/>
                      <a:r>
                        <a:rPr lang="en-US" sz="1300" dirty="0">
                          <a:solidFill>
                            <a:schemeClr val="accent2"/>
                          </a:solidFill>
                          <a:latin typeface="Arial" panose="020B0604020202020204" pitchFamily="34" charset="0"/>
                          <a:cs typeface="Arial" panose="020B0604020202020204" pitchFamily="34" charset="0"/>
                        </a:rPr>
                        <a:t>Score</a:t>
                      </a:r>
                      <a:endParaRPr lang="en-IN" sz="1300" dirty="0">
                        <a:solidFill>
                          <a:schemeClr val="accent2"/>
                        </a:solidFill>
                        <a:latin typeface="Arial" panose="020B0604020202020204" pitchFamily="34" charset="0"/>
                        <a:cs typeface="Arial" panose="020B0604020202020204" pitchFamily="34" charset="0"/>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Accuracy</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0.784046</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Recall</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0.978087</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Precision</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0.704402</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F1 Score</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0.818985</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latin typeface="Arial" panose="020B0604020202020204" pitchFamily="34" charset="0"/>
                          <a:cs typeface="Arial" panose="020B0604020202020204" pitchFamily="34" charset="0"/>
                        </a:rPr>
                        <a:t>ROC-AUC</a:t>
                      </a:r>
                      <a:endParaRPr lang="en-IN" sz="1300" dirty="0">
                        <a:solidFill>
                          <a:schemeClr val="accent2"/>
                        </a:solidFill>
                        <a:latin typeface="Arial" panose="020B0604020202020204" pitchFamily="34" charset="0"/>
                        <a:cs typeface="Arial" panose="020B0604020202020204" pitchFamily="34" charset="0"/>
                      </a:endParaRPr>
                    </a:p>
                  </a:txBody>
                  <a:tcPr anchor="ctr">
                    <a:noFill/>
                  </a:tcPr>
                </a:tc>
                <a:tc>
                  <a:txBody>
                    <a:bodyPr/>
                    <a:lstStyle/>
                    <a:p>
                      <a:pPr algn="ctr"/>
                      <a:r>
                        <a:rPr lang="en-IN" sz="1200" dirty="0">
                          <a:solidFill>
                            <a:schemeClr val="accent2"/>
                          </a:solidFill>
                          <a:latin typeface="Arial" panose="020B0604020202020204" pitchFamily="34" charset="0"/>
                          <a:cs typeface="Arial" panose="020B0604020202020204" pitchFamily="34" charset="0"/>
                        </a:rPr>
                        <a:t>0.834344</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3CEF9840-BB3C-9D14-4B89-12FE7545D023}"/>
              </a:ext>
            </a:extLst>
          </p:cNvPr>
          <p:cNvSpPr txBox="1"/>
          <p:nvPr/>
        </p:nvSpPr>
        <p:spPr>
          <a:xfrm>
            <a:off x="231606" y="1069755"/>
            <a:ext cx="3946602" cy="692497"/>
          </a:xfrm>
          <a:prstGeom prst="rect">
            <a:avLst/>
          </a:prstGeom>
          <a:noFill/>
        </p:spPr>
        <p:txBody>
          <a:bodyPr wrap="square" rtlCol="0">
            <a:spAutoFit/>
          </a:bodyPr>
          <a:lstStyle/>
          <a:p>
            <a:r>
              <a:rPr lang="en-US" sz="1300" b="0" i="0" dirty="0">
                <a:solidFill>
                  <a:schemeClr val="accent2"/>
                </a:solidFill>
                <a:effectLst/>
                <a:latin typeface="arial" panose="020B0604020202020204" pitchFamily="34" charset="0"/>
              </a:rPr>
              <a:t>A Naive Bayes classifier is</a:t>
            </a:r>
            <a:r>
              <a:rPr lang="en-US" sz="1300" i="0" dirty="0">
                <a:solidFill>
                  <a:schemeClr val="accent2"/>
                </a:solidFill>
                <a:effectLst/>
                <a:latin typeface="arial" panose="020B0604020202020204" pitchFamily="34" charset="0"/>
              </a:rPr>
              <a:t> a probabilistic machine learning model  based on Bayes' Theorem that is used for classification task</a:t>
            </a:r>
            <a:r>
              <a:rPr lang="en-US" sz="1300" i="0" dirty="0">
                <a:solidFill>
                  <a:srgbClr val="4D5156"/>
                </a:solidFill>
                <a:effectLst/>
                <a:latin typeface="arial" panose="020B0604020202020204" pitchFamily="34" charset="0"/>
              </a:rPr>
              <a:t>.</a:t>
            </a:r>
            <a:endParaRPr lang="en-IN" sz="1300" dirty="0"/>
          </a:p>
        </p:txBody>
      </p:sp>
    </p:spTree>
    <p:extLst>
      <p:ext uri="{BB962C8B-B14F-4D97-AF65-F5344CB8AC3E}">
        <p14:creationId xmlns:p14="http://schemas.microsoft.com/office/powerpoint/2010/main" val="57878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AB3D-1F80-FA0A-0B86-727B3844BFF5}"/>
              </a:ext>
            </a:extLst>
          </p:cNvPr>
          <p:cNvSpPr>
            <a:spLocks noGrp="1"/>
          </p:cNvSpPr>
          <p:nvPr>
            <p:ph type="title"/>
          </p:nvPr>
        </p:nvSpPr>
        <p:spPr>
          <a:xfrm>
            <a:off x="211583" y="144674"/>
            <a:ext cx="8520599" cy="572700"/>
          </a:xfrm>
        </p:spPr>
        <p:txBody>
          <a:bodyPr/>
          <a:lstStyle/>
          <a:p>
            <a:r>
              <a:rPr lang="en-US" dirty="0"/>
              <a:t>K-Nearest Neighbors(KNN)</a:t>
            </a:r>
            <a:endParaRPr lang="en-IN" dirty="0"/>
          </a:p>
        </p:txBody>
      </p:sp>
      <p:pic>
        <p:nvPicPr>
          <p:cNvPr id="9218" name="Picture 2" descr="Der K-Nearest-Neighbor Algorithmus einfach erklärt">
            <a:extLst>
              <a:ext uri="{FF2B5EF4-FFF2-40B4-BE49-F238E27FC236}">
                <a16:creationId xmlns:a16="http://schemas.microsoft.com/office/drawing/2014/main" id="{02346F9C-EF56-98CB-9635-C354189E2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812" y="717374"/>
            <a:ext cx="5019188" cy="234940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04F2DB9-87F7-B4DA-2AF4-546EE0C8E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225" y="3023526"/>
            <a:ext cx="2141919" cy="197529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B185849-E875-A482-5734-9B9F382D8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546" y="3023526"/>
            <a:ext cx="2141920" cy="20218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E5159BAD-F766-578C-9F97-C8FFA47B10FA}"/>
              </a:ext>
            </a:extLst>
          </p:cNvPr>
          <p:cNvGraphicFramePr>
            <a:graphicFrameLocks noGrp="1"/>
          </p:cNvGraphicFramePr>
          <p:nvPr>
            <p:extLst>
              <p:ext uri="{D42A27DB-BD31-4B8C-83A1-F6EECF244321}">
                <p14:modId xmlns:p14="http://schemas.microsoft.com/office/powerpoint/2010/main" val="690313669"/>
              </p:ext>
            </p:extLst>
          </p:nvPr>
        </p:nvGraphicFramePr>
        <p:xfrm>
          <a:off x="810791" y="2676522"/>
          <a:ext cx="2038426" cy="222504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840">
                <a:tc>
                  <a:txBody>
                    <a:bodyPr/>
                    <a:lstStyle/>
                    <a:p>
                      <a:pPr algn="ctr"/>
                      <a:r>
                        <a:rPr lang="en-US" sz="1300" dirty="0">
                          <a:solidFill>
                            <a:schemeClr val="accent2"/>
                          </a:solidFill>
                        </a:rPr>
                        <a:t>Parameters</a:t>
                      </a:r>
                      <a:endParaRPr lang="en-IN" sz="1300" dirty="0">
                        <a:solidFill>
                          <a:schemeClr val="accent2"/>
                        </a:solidFill>
                      </a:endParaRPr>
                    </a:p>
                  </a:txBody>
                  <a:tcPr anchor="ctr">
                    <a:solidFill>
                      <a:schemeClr val="tx1">
                        <a:lumMod val="40000"/>
                        <a:lumOff val="60000"/>
                      </a:schemeClr>
                    </a:solidFill>
                  </a:tcPr>
                </a:tc>
                <a:tc>
                  <a:txBody>
                    <a:bodyPr/>
                    <a:lstStyle/>
                    <a:p>
                      <a:pPr algn="ctr"/>
                      <a:r>
                        <a:rPr lang="en-US" sz="1300" dirty="0">
                          <a:solidFill>
                            <a:schemeClr val="accent2"/>
                          </a:solidFill>
                        </a:rPr>
                        <a:t>Score</a:t>
                      </a:r>
                      <a:endParaRPr lang="en-IN" sz="1300" dirty="0">
                        <a:solidFill>
                          <a:schemeClr val="accent2"/>
                        </a:solidFill>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840">
                <a:tc>
                  <a:txBody>
                    <a:bodyPr/>
                    <a:lstStyle/>
                    <a:p>
                      <a:pPr algn="ctr"/>
                      <a:r>
                        <a:rPr lang="en-US" sz="1300" dirty="0">
                          <a:solidFill>
                            <a:schemeClr val="accent2"/>
                          </a:solidFill>
                        </a:rPr>
                        <a:t>Accuracy</a:t>
                      </a:r>
                      <a:endParaRPr lang="en-IN" sz="1300" dirty="0">
                        <a:solidFill>
                          <a:schemeClr val="accent2"/>
                        </a:solidFill>
                      </a:endParaRPr>
                    </a:p>
                  </a:txBody>
                  <a:tcPr anchor="ctr">
                    <a:noFill/>
                  </a:tcPr>
                </a:tc>
                <a:tc>
                  <a:txBody>
                    <a:bodyPr/>
                    <a:lstStyle/>
                    <a:p>
                      <a:pPr algn="ctr"/>
                      <a:r>
                        <a:rPr lang="en-IN" sz="1200" dirty="0">
                          <a:solidFill>
                            <a:schemeClr val="accent2"/>
                          </a:solidFill>
                        </a:rPr>
                        <a:t>0.792644</a:t>
                      </a:r>
                    </a:p>
                  </a:txBody>
                  <a:tcPr anchor="ctr">
                    <a:noFill/>
                  </a:tcPr>
                </a:tc>
                <a:extLst>
                  <a:ext uri="{0D108BD9-81ED-4DB2-BD59-A6C34878D82A}">
                    <a16:rowId xmlns:a16="http://schemas.microsoft.com/office/drawing/2014/main" val="3798373134"/>
                  </a:ext>
                </a:extLst>
              </a:tr>
              <a:tr h="370840">
                <a:tc>
                  <a:txBody>
                    <a:bodyPr/>
                    <a:lstStyle/>
                    <a:p>
                      <a:pPr algn="ctr"/>
                      <a:r>
                        <a:rPr lang="en-US" sz="1300" dirty="0">
                          <a:solidFill>
                            <a:schemeClr val="accent2"/>
                          </a:solidFill>
                        </a:rPr>
                        <a:t>Recall</a:t>
                      </a:r>
                      <a:endParaRPr lang="en-IN" sz="1300" dirty="0">
                        <a:solidFill>
                          <a:schemeClr val="accent2"/>
                        </a:solidFill>
                      </a:endParaRPr>
                    </a:p>
                  </a:txBody>
                  <a:tcPr anchor="ctr">
                    <a:noFill/>
                  </a:tcPr>
                </a:tc>
                <a:tc>
                  <a:txBody>
                    <a:bodyPr/>
                    <a:lstStyle/>
                    <a:p>
                      <a:pPr algn="ctr"/>
                      <a:r>
                        <a:rPr lang="en-IN" sz="1200" dirty="0">
                          <a:solidFill>
                            <a:schemeClr val="accent2"/>
                          </a:solidFill>
                        </a:rPr>
                        <a:t>0.940248</a:t>
                      </a:r>
                    </a:p>
                  </a:txBody>
                  <a:tcPr anchor="ctr">
                    <a:noFill/>
                  </a:tcPr>
                </a:tc>
                <a:extLst>
                  <a:ext uri="{0D108BD9-81ED-4DB2-BD59-A6C34878D82A}">
                    <a16:rowId xmlns:a16="http://schemas.microsoft.com/office/drawing/2014/main" val="3106709442"/>
                  </a:ext>
                </a:extLst>
              </a:tr>
              <a:tr h="370840">
                <a:tc>
                  <a:txBody>
                    <a:bodyPr/>
                    <a:lstStyle/>
                    <a:p>
                      <a:pPr algn="ctr"/>
                      <a:r>
                        <a:rPr lang="en-US" sz="1300" dirty="0">
                          <a:solidFill>
                            <a:schemeClr val="accent2"/>
                          </a:solidFill>
                        </a:rPr>
                        <a:t>Precision</a:t>
                      </a:r>
                      <a:endParaRPr lang="en-IN" sz="1300" dirty="0">
                        <a:solidFill>
                          <a:schemeClr val="accent2"/>
                        </a:solidFill>
                      </a:endParaRPr>
                    </a:p>
                  </a:txBody>
                  <a:tcPr anchor="ctr">
                    <a:noFill/>
                  </a:tcPr>
                </a:tc>
                <a:tc>
                  <a:txBody>
                    <a:bodyPr/>
                    <a:lstStyle/>
                    <a:p>
                      <a:pPr algn="ctr"/>
                      <a:r>
                        <a:rPr lang="en-IN" sz="1200" dirty="0">
                          <a:solidFill>
                            <a:schemeClr val="accent2"/>
                          </a:solidFill>
                        </a:rPr>
                        <a:t>0.725699</a:t>
                      </a:r>
                    </a:p>
                  </a:txBody>
                  <a:tcPr anchor="ctr">
                    <a:noFill/>
                  </a:tcPr>
                </a:tc>
                <a:extLst>
                  <a:ext uri="{0D108BD9-81ED-4DB2-BD59-A6C34878D82A}">
                    <a16:rowId xmlns:a16="http://schemas.microsoft.com/office/drawing/2014/main" val="4186728072"/>
                  </a:ext>
                </a:extLst>
              </a:tr>
              <a:tr h="370840">
                <a:tc>
                  <a:txBody>
                    <a:bodyPr/>
                    <a:lstStyle/>
                    <a:p>
                      <a:pPr algn="ctr"/>
                      <a:r>
                        <a:rPr lang="en-US" sz="1300" dirty="0">
                          <a:solidFill>
                            <a:schemeClr val="accent2"/>
                          </a:solidFill>
                        </a:rPr>
                        <a:t>F1 Score</a:t>
                      </a:r>
                      <a:endParaRPr lang="en-IN" sz="1300" dirty="0">
                        <a:solidFill>
                          <a:schemeClr val="accent2"/>
                        </a:solidFill>
                      </a:endParaRPr>
                    </a:p>
                  </a:txBody>
                  <a:tcPr anchor="ctr">
                    <a:noFill/>
                  </a:tcPr>
                </a:tc>
                <a:tc>
                  <a:txBody>
                    <a:bodyPr/>
                    <a:lstStyle/>
                    <a:p>
                      <a:pPr algn="ctr"/>
                      <a:r>
                        <a:rPr lang="en-IN" sz="1200" dirty="0">
                          <a:solidFill>
                            <a:schemeClr val="accent2"/>
                          </a:solidFill>
                        </a:rPr>
                        <a:t>0.819159</a:t>
                      </a:r>
                    </a:p>
                  </a:txBody>
                  <a:tcPr anchor="ctr">
                    <a:noFill/>
                  </a:tcPr>
                </a:tc>
                <a:extLst>
                  <a:ext uri="{0D108BD9-81ED-4DB2-BD59-A6C34878D82A}">
                    <a16:rowId xmlns:a16="http://schemas.microsoft.com/office/drawing/2014/main" val="4283712551"/>
                  </a:ext>
                </a:extLst>
              </a:tr>
              <a:tr h="370840">
                <a:tc>
                  <a:txBody>
                    <a:bodyPr/>
                    <a:lstStyle/>
                    <a:p>
                      <a:pPr algn="ctr"/>
                      <a:r>
                        <a:rPr lang="en-US" sz="1300" dirty="0">
                          <a:solidFill>
                            <a:schemeClr val="accent2"/>
                          </a:solidFill>
                        </a:rPr>
                        <a:t>ROC-AUC</a:t>
                      </a:r>
                      <a:endParaRPr lang="en-IN" sz="1300" dirty="0">
                        <a:solidFill>
                          <a:schemeClr val="accent2"/>
                        </a:solidFill>
                      </a:endParaRPr>
                    </a:p>
                  </a:txBody>
                  <a:tcPr anchor="ctr">
                    <a:noFill/>
                  </a:tcPr>
                </a:tc>
                <a:tc>
                  <a:txBody>
                    <a:bodyPr/>
                    <a:lstStyle/>
                    <a:p>
                      <a:pPr algn="ctr"/>
                      <a:r>
                        <a:rPr lang="en-IN" sz="1200" dirty="0">
                          <a:solidFill>
                            <a:schemeClr val="accent2"/>
                          </a:solidFill>
                        </a:rPr>
                        <a:t>0.820560</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30D4449D-E889-833B-343B-3C6824DA40BE}"/>
              </a:ext>
            </a:extLst>
          </p:cNvPr>
          <p:cNvSpPr txBox="1"/>
          <p:nvPr/>
        </p:nvSpPr>
        <p:spPr>
          <a:xfrm>
            <a:off x="211583" y="967409"/>
            <a:ext cx="3658052" cy="1092607"/>
          </a:xfrm>
          <a:prstGeom prst="rect">
            <a:avLst/>
          </a:prstGeom>
          <a:noFill/>
        </p:spPr>
        <p:txBody>
          <a:bodyPr wrap="square" rtlCol="0">
            <a:spAutoFit/>
          </a:bodyPr>
          <a:lstStyle/>
          <a:p>
            <a:r>
              <a:rPr lang="en-US" sz="1300" b="0" i="0" dirty="0">
                <a:solidFill>
                  <a:srgbClr val="202124"/>
                </a:solidFill>
                <a:effectLst/>
                <a:latin typeface="arial" panose="020B0604020202020204" pitchFamily="34" charset="0"/>
              </a:rPr>
              <a:t>The k-nearest neighbors algorithm, also known as KNN or k-NN, is </a:t>
            </a:r>
            <a:r>
              <a:rPr lang="en-US" sz="1300" i="0" dirty="0">
                <a:solidFill>
                  <a:srgbClr val="202124"/>
                </a:solidFill>
                <a:effectLst/>
                <a:latin typeface="arial" panose="020B0604020202020204" pitchFamily="34" charset="0"/>
              </a:rPr>
              <a:t>a non-parametric, supervised learning classifier, which uses proximity to make classifications or predictions about the grouping of an individual data point.</a:t>
            </a:r>
            <a:endParaRPr lang="en-IN" sz="1300" dirty="0"/>
          </a:p>
        </p:txBody>
      </p:sp>
    </p:spTree>
    <p:extLst>
      <p:ext uri="{BB962C8B-B14F-4D97-AF65-F5344CB8AC3E}">
        <p14:creationId xmlns:p14="http://schemas.microsoft.com/office/powerpoint/2010/main" val="381930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8BFF-AFD5-4617-0430-BB749DB13970}"/>
              </a:ext>
            </a:extLst>
          </p:cNvPr>
          <p:cNvSpPr>
            <a:spLocks noGrp="1"/>
          </p:cNvSpPr>
          <p:nvPr>
            <p:ph type="title"/>
          </p:nvPr>
        </p:nvSpPr>
        <p:spPr>
          <a:xfrm>
            <a:off x="172552" y="87454"/>
            <a:ext cx="8520600" cy="572700"/>
          </a:xfrm>
        </p:spPr>
        <p:txBody>
          <a:bodyPr/>
          <a:lstStyle/>
          <a:p>
            <a:r>
              <a:rPr lang="en-US" dirty="0"/>
              <a:t>Light Gradient Boosting(LGBM)</a:t>
            </a:r>
            <a:endParaRPr lang="en-IN" dirty="0"/>
          </a:p>
        </p:txBody>
      </p:sp>
      <p:pic>
        <p:nvPicPr>
          <p:cNvPr id="10242" name="Picture 2" descr="Understanding Light Gradient Boosting Machine - datamahadev.com">
            <a:extLst>
              <a:ext uri="{FF2B5EF4-FFF2-40B4-BE49-F238E27FC236}">
                <a16:creationId xmlns:a16="http://schemas.microsoft.com/office/drawing/2014/main" id="{CF582FF7-542D-4473-82C9-A4E79F938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818942"/>
            <a:ext cx="4386743" cy="204352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251069D-F5F7-69E8-5BDF-23D35A193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21257"/>
            <a:ext cx="2099292" cy="197759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35292F1B-9040-C337-48C7-2CC16B56D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451" y="3021257"/>
            <a:ext cx="2099292" cy="20322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1CD5A2E6-E2DD-F231-25FF-84E63626CBF0}"/>
              </a:ext>
            </a:extLst>
          </p:cNvPr>
          <p:cNvGraphicFramePr>
            <a:graphicFrameLocks noGrp="1"/>
          </p:cNvGraphicFramePr>
          <p:nvPr>
            <p:extLst>
              <p:ext uri="{D42A27DB-BD31-4B8C-83A1-F6EECF244321}">
                <p14:modId xmlns:p14="http://schemas.microsoft.com/office/powerpoint/2010/main" val="2569557407"/>
              </p:ext>
            </p:extLst>
          </p:nvPr>
        </p:nvGraphicFramePr>
        <p:xfrm>
          <a:off x="817417" y="2571750"/>
          <a:ext cx="2038426" cy="2224620"/>
        </p:xfrm>
        <a:graphic>
          <a:graphicData uri="http://schemas.openxmlformats.org/drawingml/2006/table">
            <a:tbl>
              <a:tblPr firstRow="1" bandRow="1">
                <a:tableStyleId>{5940675A-B579-460E-94D1-54222C63F5DA}</a:tableStyleId>
              </a:tblPr>
              <a:tblGrid>
                <a:gridCol w="1123423">
                  <a:extLst>
                    <a:ext uri="{9D8B030D-6E8A-4147-A177-3AD203B41FA5}">
                      <a16:colId xmlns:a16="http://schemas.microsoft.com/office/drawing/2014/main" val="441228820"/>
                    </a:ext>
                  </a:extLst>
                </a:gridCol>
                <a:gridCol w="915003">
                  <a:extLst>
                    <a:ext uri="{9D8B030D-6E8A-4147-A177-3AD203B41FA5}">
                      <a16:colId xmlns:a16="http://schemas.microsoft.com/office/drawing/2014/main" val="495684392"/>
                    </a:ext>
                  </a:extLst>
                </a:gridCol>
              </a:tblGrid>
              <a:tr h="370770">
                <a:tc>
                  <a:txBody>
                    <a:bodyPr/>
                    <a:lstStyle/>
                    <a:p>
                      <a:pPr algn="ctr"/>
                      <a:r>
                        <a:rPr lang="en-US" sz="1300" dirty="0">
                          <a:solidFill>
                            <a:schemeClr val="accent2"/>
                          </a:solidFill>
                        </a:rPr>
                        <a:t>Parameters</a:t>
                      </a:r>
                      <a:endParaRPr lang="en-IN" sz="1300" dirty="0">
                        <a:solidFill>
                          <a:schemeClr val="accent2"/>
                        </a:solidFill>
                      </a:endParaRPr>
                    </a:p>
                  </a:txBody>
                  <a:tcPr anchor="ctr">
                    <a:solidFill>
                      <a:schemeClr val="tx1">
                        <a:lumMod val="40000"/>
                        <a:lumOff val="60000"/>
                      </a:schemeClr>
                    </a:solidFill>
                  </a:tcPr>
                </a:tc>
                <a:tc>
                  <a:txBody>
                    <a:bodyPr/>
                    <a:lstStyle/>
                    <a:p>
                      <a:pPr algn="ctr"/>
                      <a:r>
                        <a:rPr lang="en-US" sz="1300" dirty="0">
                          <a:solidFill>
                            <a:schemeClr val="accent2"/>
                          </a:solidFill>
                        </a:rPr>
                        <a:t>Score</a:t>
                      </a:r>
                      <a:endParaRPr lang="en-IN" sz="1300" dirty="0">
                        <a:solidFill>
                          <a:schemeClr val="accent2"/>
                        </a:solidFill>
                      </a:endParaRPr>
                    </a:p>
                  </a:txBody>
                  <a:tcPr anchor="ctr">
                    <a:solidFill>
                      <a:schemeClr val="tx1">
                        <a:lumMod val="40000"/>
                        <a:lumOff val="60000"/>
                      </a:schemeClr>
                    </a:solidFill>
                  </a:tcPr>
                </a:tc>
                <a:extLst>
                  <a:ext uri="{0D108BD9-81ED-4DB2-BD59-A6C34878D82A}">
                    <a16:rowId xmlns:a16="http://schemas.microsoft.com/office/drawing/2014/main" val="1859245330"/>
                  </a:ext>
                </a:extLst>
              </a:tr>
              <a:tr h="370770">
                <a:tc>
                  <a:txBody>
                    <a:bodyPr/>
                    <a:lstStyle/>
                    <a:p>
                      <a:pPr algn="ctr"/>
                      <a:r>
                        <a:rPr lang="en-US" sz="1300" dirty="0">
                          <a:solidFill>
                            <a:schemeClr val="accent2"/>
                          </a:solidFill>
                        </a:rPr>
                        <a:t>Accuracy</a:t>
                      </a:r>
                      <a:endParaRPr lang="en-IN" sz="1300" dirty="0">
                        <a:solidFill>
                          <a:schemeClr val="accent2"/>
                        </a:solidFill>
                      </a:endParaRPr>
                    </a:p>
                  </a:txBody>
                  <a:tcPr anchor="ctr">
                    <a:noFill/>
                  </a:tcPr>
                </a:tc>
                <a:tc>
                  <a:txBody>
                    <a:bodyPr/>
                    <a:lstStyle/>
                    <a:p>
                      <a:pPr algn="ctr"/>
                      <a:r>
                        <a:rPr lang="en-IN" sz="1200" dirty="0">
                          <a:solidFill>
                            <a:schemeClr val="accent2"/>
                          </a:solidFill>
                        </a:rPr>
                        <a:t>0.798034</a:t>
                      </a:r>
                    </a:p>
                  </a:txBody>
                  <a:tcPr anchor="ctr">
                    <a:noFill/>
                  </a:tcPr>
                </a:tc>
                <a:extLst>
                  <a:ext uri="{0D108BD9-81ED-4DB2-BD59-A6C34878D82A}">
                    <a16:rowId xmlns:a16="http://schemas.microsoft.com/office/drawing/2014/main" val="3798373134"/>
                  </a:ext>
                </a:extLst>
              </a:tr>
              <a:tr h="370770">
                <a:tc>
                  <a:txBody>
                    <a:bodyPr/>
                    <a:lstStyle/>
                    <a:p>
                      <a:pPr algn="ctr"/>
                      <a:r>
                        <a:rPr lang="en-US" sz="1300" dirty="0">
                          <a:solidFill>
                            <a:schemeClr val="accent2"/>
                          </a:solidFill>
                        </a:rPr>
                        <a:t>Recall</a:t>
                      </a:r>
                      <a:endParaRPr lang="en-IN" sz="1300" dirty="0">
                        <a:solidFill>
                          <a:schemeClr val="accent2"/>
                        </a:solidFill>
                      </a:endParaRPr>
                    </a:p>
                  </a:txBody>
                  <a:tcPr anchor="ctr">
                    <a:noFill/>
                  </a:tcPr>
                </a:tc>
                <a:tc>
                  <a:txBody>
                    <a:bodyPr/>
                    <a:lstStyle/>
                    <a:p>
                      <a:pPr algn="ctr"/>
                      <a:r>
                        <a:rPr lang="en-IN" sz="1200" dirty="0">
                          <a:solidFill>
                            <a:schemeClr val="accent2"/>
                          </a:solidFill>
                        </a:rPr>
                        <a:t>0.923050</a:t>
                      </a:r>
                    </a:p>
                  </a:txBody>
                  <a:tcPr anchor="ctr">
                    <a:noFill/>
                  </a:tcPr>
                </a:tc>
                <a:extLst>
                  <a:ext uri="{0D108BD9-81ED-4DB2-BD59-A6C34878D82A}">
                    <a16:rowId xmlns:a16="http://schemas.microsoft.com/office/drawing/2014/main" val="3106709442"/>
                  </a:ext>
                </a:extLst>
              </a:tr>
              <a:tr h="370770">
                <a:tc>
                  <a:txBody>
                    <a:bodyPr/>
                    <a:lstStyle/>
                    <a:p>
                      <a:pPr algn="ctr"/>
                      <a:r>
                        <a:rPr lang="en-US" sz="1300" dirty="0">
                          <a:solidFill>
                            <a:schemeClr val="accent2"/>
                          </a:solidFill>
                        </a:rPr>
                        <a:t>Precision</a:t>
                      </a:r>
                      <a:endParaRPr lang="en-IN" sz="1300" dirty="0">
                        <a:solidFill>
                          <a:schemeClr val="accent2"/>
                        </a:solidFill>
                      </a:endParaRPr>
                    </a:p>
                  </a:txBody>
                  <a:tcPr anchor="ctr">
                    <a:noFill/>
                  </a:tcPr>
                </a:tc>
                <a:tc>
                  <a:txBody>
                    <a:bodyPr/>
                    <a:lstStyle/>
                    <a:p>
                      <a:pPr algn="ctr"/>
                      <a:r>
                        <a:rPr lang="en-IN" sz="1200" dirty="0">
                          <a:solidFill>
                            <a:schemeClr val="accent2"/>
                          </a:solidFill>
                        </a:rPr>
                        <a:t>0.738171</a:t>
                      </a:r>
                    </a:p>
                  </a:txBody>
                  <a:tcPr anchor="ctr">
                    <a:noFill/>
                  </a:tcPr>
                </a:tc>
                <a:extLst>
                  <a:ext uri="{0D108BD9-81ED-4DB2-BD59-A6C34878D82A}">
                    <a16:rowId xmlns:a16="http://schemas.microsoft.com/office/drawing/2014/main" val="4186728072"/>
                  </a:ext>
                </a:extLst>
              </a:tr>
              <a:tr h="370770">
                <a:tc>
                  <a:txBody>
                    <a:bodyPr/>
                    <a:lstStyle/>
                    <a:p>
                      <a:pPr algn="ctr"/>
                      <a:r>
                        <a:rPr lang="en-US" sz="1300" dirty="0">
                          <a:solidFill>
                            <a:schemeClr val="accent2"/>
                          </a:solidFill>
                        </a:rPr>
                        <a:t>F1 Score</a:t>
                      </a:r>
                      <a:endParaRPr lang="en-IN" sz="1300" dirty="0">
                        <a:solidFill>
                          <a:schemeClr val="accent2"/>
                        </a:solidFill>
                      </a:endParaRPr>
                    </a:p>
                  </a:txBody>
                  <a:tcPr anchor="ctr">
                    <a:noFill/>
                  </a:tcPr>
                </a:tc>
                <a:tc>
                  <a:txBody>
                    <a:bodyPr/>
                    <a:lstStyle/>
                    <a:p>
                      <a:pPr algn="ctr"/>
                      <a:r>
                        <a:rPr lang="en-IN" sz="1200" dirty="0">
                          <a:solidFill>
                            <a:schemeClr val="accent2"/>
                          </a:solidFill>
                        </a:rPr>
                        <a:t>0.820323</a:t>
                      </a:r>
                    </a:p>
                  </a:txBody>
                  <a:tcPr anchor="ctr">
                    <a:noFill/>
                  </a:tcPr>
                </a:tc>
                <a:extLst>
                  <a:ext uri="{0D108BD9-81ED-4DB2-BD59-A6C34878D82A}">
                    <a16:rowId xmlns:a16="http://schemas.microsoft.com/office/drawing/2014/main" val="4283712551"/>
                  </a:ext>
                </a:extLst>
              </a:tr>
              <a:tr h="370770">
                <a:tc>
                  <a:txBody>
                    <a:bodyPr/>
                    <a:lstStyle/>
                    <a:p>
                      <a:pPr algn="ctr"/>
                      <a:r>
                        <a:rPr lang="en-US" sz="1300" dirty="0">
                          <a:solidFill>
                            <a:schemeClr val="accent2"/>
                          </a:solidFill>
                        </a:rPr>
                        <a:t>ROC-AUC</a:t>
                      </a:r>
                      <a:endParaRPr lang="en-IN" sz="1300" dirty="0">
                        <a:solidFill>
                          <a:schemeClr val="accent2"/>
                        </a:solidFill>
                      </a:endParaRPr>
                    </a:p>
                  </a:txBody>
                  <a:tcPr anchor="ctr">
                    <a:noFill/>
                  </a:tcPr>
                </a:tc>
                <a:tc>
                  <a:txBody>
                    <a:bodyPr/>
                    <a:lstStyle/>
                    <a:p>
                      <a:pPr algn="ctr"/>
                      <a:r>
                        <a:rPr lang="en-IN" sz="1200" dirty="0">
                          <a:solidFill>
                            <a:schemeClr val="accent2"/>
                          </a:solidFill>
                        </a:rPr>
                        <a:t>0.817898</a:t>
                      </a:r>
                    </a:p>
                  </a:txBody>
                  <a:tcPr anchor="ctr">
                    <a:noFill/>
                  </a:tcPr>
                </a:tc>
                <a:extLst>
                  <a:ext uri="{0D108BD9-81ED-4DB2-BD59-A6C34878D82A}">
                    <a16:rowId xmlns:a16="http://schemas.microsoft.com/office/drawing/2014/main" val="1745249691"/>
                  </a:ext>
                </a:extLst>
              </a:tr>
            </a:tbl>
          </a:graphicData>
        </a:graphic>
      </p:graphicFrame>
      <p:sp>
        <p:nvSpPr>
          <p:cNvPr id="5" name="TextBox 4">
            <a:extLst>
              <a:ext uri="{FF2B5EF4-FFF2-40B4-BE49-F238E27FC236}">
                <a16:creationId xmlns:a16="http://schemas.microsoft.com/office/drawing/2014/main" id="{1B014744-4191-43C4-87B0-C659BCBAF016}"/>
              </a:ext>
            </a:extLst>
          </p:cNvPr>
          <p:cNvSpPr txBox="1"/>
          <p:nvPr/>
        </p:nvSpPr>
        <p:spPr>
          <a:xfrm>
            <a:off x="258418" y="923454"/>
            <a:ext cx="3913514" cy="692497"/>
          </a:xfrm>
          <a:prstGeom prst="rect">
            <a:avLst/>
          </a:prstGeom>
          <a:noFill/>
        </p:spPr>
        <p:txBody>
          <a:bodyPr wrap="square" rtlCol="0">
            <a:spAutoFit/>
          </a:bodyPr>
          <a:lstStyle/>
          <a:p>
            <a:r>
              <a:rPr lang="en-US" sz="1300" i="0" dirty="0">
                <a:solidFill>
                  <a:srgbClr val="273239"/>
                </a:solidFill>
                <a:effectLst/>
                <a:latin typeface="Arial" panose="020B0604020202020204" pitchFamily="34" charset="0"/>
                <a:cs typeface="Arial" panose="020B0604020202020204" pitchFamily="34" charset="0"/>
              </a:rPr>
              <a:t>LightGBM</a:t>
            </a:r>
            <a:r>
              <a:rPr lang="en-US" sz="1300" b="0" i="0" dirty="0">
                <a:solidFill>
                  <a:srgbClr val="273239"/>
                </a:solidFill>
                <a:effectLst/>
                <a:latin typeface="Arial" panose="020B0604020202020204" pitchFamily="34" charset="0"/>
                <a:cs typeface="Arial" panose="020B0604020202020204" pitchFamily="34" charset="0"/>
              </a:rPr>
              <a:t> is a gradient boosting framework based on decision trees to increases the efficiency of the model and reduces memory usage. </a:t>
            </a:r>
            <a:endParaRPr lang="en-IN"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15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7A27-76A5-4E1B-7DA1-6233ED202997}"/>
              </a:ext>
            </a:extLst>
          </p:cNvPr>
          <p:cNvSpPr>
            <a:spLocks noGrp="1"/>
          </p:cNvSpPr>
          <p:nvPr>
            <p:ph type="title"/>
          </p:nvPr>
        </p:nvSpPr>
        <p:spPr>
          <a:xfrm>
            <a:off x="192431" y="226364"/>
            <a:ext cx="8520600" cy="572700"/>
          </a:xfrm>
        </p:spPr>
        <p:txBody>
          <a:bodyPr/>
          <a:lstStyle/>
          <a:p>
            <a:r>
              <a:rPr lang="en-US" dirty="0"/>
              <a:t>Comparison Metrices</a:t>
            </a:r>
            <a:endParaRPr lang="en-IN" dirty="0"/>
          </a:p>
        </p:txBody>
      </p:sp>
      <p:graphicFrame>
        <p:nvGraphicFramePr>
          <p:cNvPr id="5" name="Table 5">
            <a:extLst>
              <a:ext uri="{FF2B5EF4-FFF2-40B4-BE49-F238E27FC236}">
                <a16:creationId xmlns:a16="http://schemas.microsoft.com/office/drawing/2014/main" id="{D9C419E6-215B-8755-D86C-9C7BF6AE7DCA}"/>
              </a:ext>
            </a:extLst>
          </p:cNvPr>
          <p:cNvGraphicFramePr>
            <a:graphicFrameLocks noGrp="1"/>
          </p:cNvGraphicFramePr>
          <p:nvPr>
            <p:extLst>
              <p:ext uri="{D42A27DB-BD31-4B8C-83A1-F6EECF244321}">
                <p14:modId xmlns:p14="http://schemas.microsoft.com/office/powerpoint/2010/main" val="3308215684"/>
              </p:ext>
            </p:extLst>
          </p:nvPr>
        </p:nvGraphicFramePr>
        <p:xfrm>
          <a:off x="1106556" y="1157481"/>
          <a:ext cx="6930887" cy="2856721"/>
        </p:xfrm>
        <a:graphic>
          <a:graphicData uri="http://schemas.openxmlformats.org/drawingml/2006/table">
            <a:tbl>
              <a:tblPr firstRow="1" bandRow="1">
                <a:tableStyleId>{5C22544A-7EE6-4342-B048-85BDC9FD1C3A}</a:tableStyleId>
              </a:tblPr>
              <a:tblGrid>
                <a:gridCol w="1457740">
                  <a:extLst>
                    <a:ext uri="{9D8B030D-6E8A-4147-A177-3AD203B41FA5}">
                      <a16:colId xmlns:a16="http://schemas.microsoft.com/office/drawing/2014/main" val="2891297750"/>
                    </a:ext>
                  </a:extLst>
                </a:gridCol>
                <a:gridCol w="1060173">
                  <a:extLst>
                    <a:ext uri="{9D8B030D-6E8A-4147-A177-3AD203B41FA5}">
                      <a16:colId xmlns:a16="http://schemas.microsoft.com/office/drawing/2014/main" val="2562946826"/>
                    </a:ext>
                  </a:extLst>
                </a:gridCol>
                <a:gridCol w="1149876">
                  <a:extLst>
                    <a:ext uri="{9D8B030D-6E8A-4147-A177-3AD203B41FA5}">
                      <a16:colId xmlns:a16="http://schemas.microsoft.com/office/drawing/2014/main" val="258234306"/>
                    </a:ext>
                  </a:extLst>
                </a:gridCol>
                <a:gridCol w="1013791">
                  <a:extLst>
                    <a:ext uri="{9D8B030D-6E8A-4147-A177-3AD203B41FA5}">
                      <a16:colId xmlns:a16="http://schemas.microsoft.com/office/drawing/2014/main" val="2604517587"/>
                    </a:ext>
                  </a:extLst>
                </a:gridCol>
                <a:gridCol w="1139687">
                  <a:extLst>
                    <a:ext uri="{9D8B030D-6E8A-4147-A177-3AD203B41FA5}">
                      <a16:colId xmlns:a16="http://schemas.microsoft.com/office/drawing/2014/main" val="1705335142"/>
                    </a:ext>
                  </a:extLst>
                </a:gridCol>
                <a:gridCol w="1109620">
                  <a:extLst>
                    <a:ext uri="{9D8B030D-6E8A-4147-A177-3AD203B41FA5}">
                      <a16:colId xmlns:a16="http://schemas.microsoft.com/office/drawing/2014/main" val="3859504950"/>
                    </a:ext>
                  </a:extLst>
                </a:gridCol>
              </a:tblGrid>
              <a:tr h="408103">
                <a:tc>
                  <a:txBody>
                    <a:bodyPr/>
                    <a:lstStyle/>
                    <a:p>
                      <a:pPr algn="ctr"/>
                      <a:endParaRPr lang="en-IN" dirty="0"/>
                    </a:p>
                  </a:txBody>
                  <a:tcPr anchor="ctr"/>
                </a:tc>
                <a:tc>
                  <a:txBody>
                    <a:bodyPr/>
                    <a:lstStyle/>
                    <a:p>
                      <a:pPr algn="ctr"/>
                      <a:r>
                        <a:rPr lang="en-US" dirty="0"/>
                        <a:t>Accuracy</a:t>
                      </a:r>
                      <a:endParaRPr lang="en-IN" dirty="0"/>
                    </a:p>
                  </a:txBody>
                  <a:tcPr anchor="ctr"/>
                </a:tc>
                <a:tc>
                  <a:txBody>
                    <a:bodyPr/>
                    <a:lstStyle/>
                    <a:p>
                      <a:pPr algn="ctr"/>
                      <a:r>
                        <a:rPr lang="en-US" dirty="0"/>
                        <a:t>Recall</a:t>
                      </a:r>
                      <a:endParaRPr lang="en-IN" dirty="0"/>
                    </a:p>
                  </a:txBody>
                  <a:tcPr anchor="ctr"/>
                </a:tc>
                <a:tc>
                  <a:txBody>
                    <a:bodyPr/>
                    <a:lstStyle/>
                    <a:p>
                      <a:pPr algn="ctr"/>
                      <a:r>
                        <a:rPr lang="en-US" dirty="0"/>
                        <a:t>Precision</a:t>
                      </a:r>
                      <a:endParaRPr lang="en-IN" dirty="0"/>
                    </a:p>
                  </a:txBody>
                  <a:tcPr anchor="ctr"/>
                </a:tc>
                <a:tc>
                  <a:txBody>
                    <a:bodyPr/>
                    <a:lstStyle/>
                    <a:p>
                      <a:pPr algn="ctr"/>
                      <a:r>
                        <a:rPr lang="en-US" dirty="0"/>
                        <a:t>F1 Score</a:t>
                      </a:r>
                      <a:endParaRPr lang="en-IN" dirty="0"/>
                    </a:p>
                  </a:txBody>
                  <a:tcPr anchor="ctr"/>
                </a:tc>
                <a:tc>
                  <a:txBody>
                    <a:bodyPr/>
                    <a:lstStyle/>
                    <a:p>
                      <a:pPr algn="ctr"/>
                      <a:r>
                        <a:rPr lang="en-US" dirty="0"/>
                        <a:t>ROC-AUC</a:t>
                      </a:r>
                      <a:endParaRPr lang="en-IN" dirty="0"/>
                    </a:p>
                  </a:txBody>
                  <a:tcPr anchor="ctr"/>
                </a:tc>
                <a:extLst>
                  <a:ext uri="{0D108BD9-81ED-4DB2-BD59-A6C34878D82A}">
                    <a16:rowId xmlns:a16="http://schemas.microsoft.com/office/drawing/2014/main" val="2438564069"/>
                  </a:ext>
                </a:extLst>
              </a:tr>
              <a:tr h="408103">
                <a:tc>
                  <a:txBody>
                    <a:bodyPr/>
                    <a:lstStyle/>
                    <a:p>
                      <a:pPr algn="ctr"/>
                      <a:r>
                        <a:rPr lang="en-US" dirty="0"/>
                        <a:t>Random Forest</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0.808388</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0.937150</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0.744997</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0.830098</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0.830270</a:t>
                      </a:r>
                      <a:endParaRPr lang="en-IN" dirty="0"/>
                    </a:p>
                  </a:txBody>
                  <a:tcPr anchor="ctr"/>
                </a:tc>
                <a:extLst>
                  <a:ext uri="{0D108BD9-81ED-4DB2-BD59-A6C34878D82A}">
                    <a16:rowId xmlns:a16="http://schemas.microsoft.com/office/drawing/2014/main" val="29629686"/>
                  </a:ext>
                </a:extLst>
              </a:tr>
              <a:tr h="408103">
                <a:tc>
                  <a:txBody>
                    <a:bodyPr/>
                    <a:lstStyle/>
                    <a:p>
                      <a:pPr algn="ctr"/>
                      <a:r>
                        <a:rPr lang="en-US" dirty="0" err="1"/>
                        <a:t>LightGBM</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0.798034</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0.923050</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0.738171</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0.820323</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0.817898</a:t>
                      </a:r>
                      <a:endParaRPr lang="en-IN" dirty="0"/>
                    </a:p>
                  </a:txBody>
                  <a:tcPr anchor="ctr"/>
                </a:tc>
                <a:extLst>
                  <a:ext uri="{0D108BD9-81ED-4DB2-BD59-A6C34878D82A}">
                    <a16:rowId xmlns:a16="http://schemas.microsoft.com/office/drawing/2014/main" val="2851921562"/>
                  </a:ext>
                </a:extLst>
              </a:tr>
              <a:tr h="408103">
                <a:tc>
                  <a:txBody>
                    <a:bodyPr/>
                    <a:lstStyle/>
                    <a:p>
                      <a:pPr algn="ctr"/>
                      <a:r>
                        <a:rPr lang="en-US" dirty="0"/>
                        <a:t>KNN</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0.792644</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0.940248</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0.725699</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0.819159</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0.820560</a:t>
                      </a:r>
                      <a:endParaRPr lang="en-IN" dirty="0"/>
                    </a:p>
                  </a:txBody>
                  <a:tcPr anchor="ctr"/>
                </a:tc>
                <a:extLst>
                  <a:ext uri="{0D108BD9-81ED-4DB2-BD59-A6C34878D82A}">
                    <a16:rowId xmlns:a16="http://schemas.microsoft.com/office/drawing/2014/main" val="305924571"/>
                  </a:ext>
                </a:extLst>
              </a:tr>
              <a:tr h="408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XGBoost</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0.787418</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0.964287</a:t>
                      </a:r>
                      <a:endParaRPr lang="en-IN" dirty="0"/>
                    </a:p>
                  </a:txBody>
                  <a:tcPr anchor="ctr"/>
                </a:tc>
                <a:tc>
                  <a:txBody>
                    <a:bodyPr/>
                    <a:lstStyle/>
                    <a:p>
                      <a:pPr algn="r" fontAlgn="ctr"/>
                      <a:r>
                        <a:rPr lang="en-IN" dirty="0">
                          <a:effectLst/>
                        </a:rPr>
                        <a:t>0.712080</a:t>
                      </a:r>
                    </a:p>
                  </a:txBody>
                  <a:tcPr anchor="ctr"/>
                </a:tc>
                <a:tc>
                  <a:txBody>
                    <a:bodyPr/>
                    <a:lstStyle/>
                    <a:p>
                      <a:pPr algn="ctr"/>
                      <a:r>
                        <a:rPr lang="en-IN" sz="1400" b="0" i="0" u="none" strike="noStrike" cap="none" dirty="0">
                          <a:solidFill>
                            <a:schemeClr val="dk1"/>
                          </a:solidFill>
                          <a:effectLst/>
                          <a:latin typeface="+mn-lt"/>
                          <a:ea typeface="+mn-ea"/>
                          <a:cs typeface="+mn-cs"/>
                          <a:sym typeface="Arial"/>
                        </a:rPr>
                        <a:t>0.819211</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0.828480</a:t>
                      </a:r>
                      <a:endParaRPr lang="en-IN" dirty="0"/>
                    </a:p>
                  </a:txBody>
                  <a:tcPr anchor="ctr"/>
                </a:tc>
                <a:extLst>
                  <a:ext uri="{0D108BD9-81ED-4DB2-BD59-A6C34878D82A}">
                    <a16:rowId xmlns:a16="http://schemas.microsoft.com/office/drawing/2014/main" val="2909271005"/>
                  </a:ext>
                </a:extLst>
              </a:tr>
              <a:tr h="408103">
                <a:tc>
                  <a:txBody>
                    <a:bodyPr/>
                    <a:lstStyle/>
                    <a:p>
                      <a:pPr algn="ctr"/>
                      <a:r>
                        <a:rPr lang="en-US" dirty="0"/>
                        <a:t>Naïve Bayes</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0.784046</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0.978087</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0.704402</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0.818985</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0.834344</a:t>
                      </a:r>
                      <a:endParaRPr lang="en-IN" dirty="0"/>
                    </a:p>
                  </a:txBody>
                  <a:tcPr anchor="ctr"/>
                </a:tc>
                <a:extLst>
                  <a:ext uri="{0D108BD9-81ED-4DB2-BD59-A6C34878D82A}">
                    <a16:rowId xmlns:a16="http://schemas.microsoft.com/office/drawing/2014/main" val="2900856729"/>
                  </a:ext>
                </a:extLst>
              </a:tr>
              <a:tr h="408103">
                <a:tc>
                  <a:txBody>
                    <a:bodyPr/>
                    <a:lstStyle/>
                    <a:p>
                      <a:pPr algn="ctr"/>
                      <a:r>
                        <a:rPr lang="en-US" dirty="0"/>
                        <a:t>Decision Tree</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0.783710</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0.978865</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0.703832</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0.818872</a:t>
                      </a:r>
                      <a:endParaRPr lang="en-IN" dirty="0"/>
                    </a:p>
                  </a:txBody>
                  <a:tcPr anchor="ctr"/>
                </a:tc>
                <a:tc>
                  <a:txBody>
                    <a:bodyPr/>
                    <a:lstStyle/>
                    <a:p>
                      <a:pPr algn="ctr"/>
                      <a:r>
                        <a:rPr lang="en-IN" sz="1400" b="0" i="0" u="none" strike="noStrike" cap="none" dirty="0">
                          <a:solidFill>
                            <a:schemeClr val="dk1"/>
                          </a:solidFill>
                          <a:effectLst/>
                          <a:latin typeface="+mn-lt"/>
                          <a:ea typeface="+mn-ea"/>
                          <a:cs typeface="+mn-cs"/>
                          <a:sym typeface="Arial"/>
                        </a:rPr>
                        <a:t>0.834631</a:t>
                      </a:r>
                      <a:endParaRPr lang="en-IN" dirty="0"/>
                    </a:p>
                  </a:txBody>
                  <a:tcPr anchor="ctr"/>
                </a:tc>
                <a:extLst>
                  <a:ext uri="{0D108BD9-81ED-4DB2-BD59-A6C34878D82A}">
                    <a16:rowId xmlns:a16="http://schemas.microsoft.com/office/drawing/2014/main" val="2514801907"/>
                  </a:ext>
                </a:extLst>
              </a:tr>
            </a:tbl>
          </a:graphicData>
        </a:graphic>
      </p:graphicFrame>
      <p:sp>
        <p:nvSpPr>
          <p:cNvPr id="3" name="TextBox 2">
            <a:extLst>
              <a:ext uri="{FF2B5EF4-FFF2-40B4-BE49-F238E27FC236}">
                <a16:creationId xmlns:a16="http://schemas.microsoft.com/office/drawing/2014/main" id="{4C9CCD8E-E067-2EE8-43A6-FE3D5F3BB32D}"/>
              </a:ext>
            </a:extLst>
          </p:cNvPr>
          <p:cNvSpPr txBox="1"/>
          <p:nvPr/>
        </p:nvSpPr>
        <p:spPr>
          <a:xfrm>
            <a:off x="1713840" y="4372620"/>
            <a:ext cx="5577168" cy="307777"/>
          </a:xfrm>
          <a:prstGeom prst="rect">
            <a:avLst/>
          </a:prstGeom>
          <a:noFill/>
        </p:spPr>
        <p:txBody>
          <a:bodyPr wrap="none" rtlCol="0">
            <a:spAutoFit/>
          </a:bodyPr>
          <a:lstStyle/>
          <a:p>
            <a:r>
              <a:rPr lang="en-US" dirty="0"/>
              <a:t>Random Forest Classifier Method is the model with highest accuracy</a:t>
            </a:r>
            <a:endParaRPr lang="en-IN" dirty="0"/>
          </a:p>
        </p:txBody>
      </p:sp>
    </p:spTree>
    <p:extLst>
      <p:ext uri="{BB962C8B-B14F-4D97-AF65-F5344CB8AC3E}">
        <p14:creationId xmlns:p14="http://schemas.microsoft.com/office/powerpoint/2010/main" val="144820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Thank You for Visiting Village Insurance Agency">
            <a:extLst>
              <a:ext uri="{FF2B5EF4-FFF2-40B4-BE49-F238E27FC236}">
                <a16:creationId xmlns:a16="http://schemas.microsoft.com/office/drawing/2014/main" id="{F49AC9D5-C322-54EF-2066-2971A016B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591" y="738524"/>
            <a:ext cx="6347792" cy="357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27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86BF-3850-902F-E3AF-070E61DD8C55}"/>
              </a:ext>
            </a:extLst>
          </p:cNvPr>
          <p:cNvSpPr>
            <a:spLocks noGrp="1"/>
          </p:cNvSpPr>
          <p:nvPr>
            <p:ph type="title"/>
          </p:nvPr>
        </p:nvSpPr>
        <p:spPr>
          <a:xfrm>
            <a:off x="311700" y="288275"/>
            <a:ext cx="8520600" cy="572700"/>
          </a:xfrm>
        </p:spPr>
        <p:txBody>
          <a:bodyPr/>
          <a:lstStyle/>
          <a:p>
            <a:r>
              <a:rPr lang="en-US" dirty="0"/>
              <a:t>Attributes</a:t>
            </a:r>
            <a:endParaRPr lang="en-IN" dirty="0"/>
          </a:p>
        </p:txBody>
      </p:sp>
      <p:sp>
        <p:nvSpPr>
          <p:cNvPr id="3" name="Text Placeholder 2">
            <a:extLst>
              <a:ext uri="{FF2B5EF4-FFF2-40B4-BE49-F238E27FC236}">
                <a16:creationId xmlns:a16="http://schemas.microsoft.com/office/drawing/2014/main" id="{50BE896A-34F0-BD0F-A478-E3BD2C7FFD86}"/>
              </a:ext>
            </a:extLst>
          </p:cNvPr>
          <p:cNvSpPr>
            <a:spLocks noGrp="1"/>
          </p:cNvSpPr>
          <p:nvPr>
            <p:ph type="body" idx="1"/>
          </p:nvPr>
        </p:nvSpPr>
        <p:spPr>
          <a:xfrm>
            <a:off x="311700" y="1005637"/>
            <a:ext cx="8520600" cy="3416400"/>
          </a:xfrm>
        </p:spPr>
        <p:txBody>
          <a:bodyPr/>
          <a:lstStyle/>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id : Unique ID for the customer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Gender : Gender of the customer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Age : Age of the customer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Driving License 0 : Customer does not have DL, 1 : Customer already has DL</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Region Code : Unique code for the region of the customer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Previously Insured : 1 : Customer already has Vehicle Insurance, 0 : Customer doesn't have Vehicle Insurance</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Vehicle Age : Age of the Vehicle</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Vehicle Damage : Yes : Customer got his/her vehicle damaged in the past. No : Customer didn't get his/her vehicle damaged in the past.</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Annual Premium : The amount customer needs to pay as premium in the year</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 Policy Sales Channel : Anonymized Code for the channel of outreaching to the customer i.e. Different Agents, Over Mail, Over Phone, In Person, etc.</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 Vintage : Number of Days, Customer has been associated with the company</a:t>
            </a:r>
          </a:p>
          <a:p>
            <a:pPr marL="342900" indent="-228600" algn="l">
              <a:buClrTx/>
              <a:buSzPct val="100000"/>
              <a:buFont typeface="+mj-lt"/>
              <a:buAutoNum type="arabicPeriod"/>
            </a:pPr>
            <a:r>
              <a:rPr lang="en-US" sz="1300" b="0" i="0" dirty="0">
                <a:solidFill>
                  <a:srgbClr val="212121"/>
                </a:solidFill>
                <a:effectLst/>
                <a:latin typeface="Roboto" panose="02000000000000000000" pitchFamily="2" charset="0"/>
              </a:rPr>
              <a:t> Response : 1 : Customer is interested, 0 : Customer is not interested</a:t>
            </a:r>
          </a:p>
          <a:p>
            <a:pPr marL="342900" indent="-228600" algn="l">
              <a:buClrTx/>
              <a:buSzPct val="100000"/>
              <a:buFont typeface="+mj-lt"/>
              <a:buAutoNum type="arabicPeriod"/>
            </a:pPr>
            <a:endParaRPr lang="en-US" sz="1300" dirty="0">
              <a:solidFill>
                <a:srgbClr val="212121"/>
              </a:solidFill>
              <a:latin typeface="Roboto" panose="02000000000000000000" pitchFamily="2" charset="0"/>
            </a:endParaRPr>
          </a:p>
          <a:p>
            <a:pPr marL="114300" indent="0" algn="l">
              <a:buClrTx/>
              <a:buSzPct val="100000"/>
              <a:buNone/>
            </a:pPr>
            <a:r>
              <a:rPr lang="en-US" sz="1400" dirty="0">
                <a:solidFill>
                  <a:srgbClr val="212121"/>
                </a:solidFill>
                <a:latin typeface="Roboto" panose="02000000000000000000" pitchFamily="2" charset="0"/>
              </a:rPr>
              <a:t>O</a:t>
            </a:r>
            <a:r>
              <a:rPr lang="en-US" sz="1400" b="0" i="0" dirty="0">
                <a:solidFill>
                  <a:srgbClr val="212121"/>
                </a:solidFill>
                <a:effectLst/>
                <a:latin typeface="Roboto" panose="02000000000000000000" pitchFamily="2" charset="0"/>
              </a:rPr>
              <a:t>ur data set contains 381109 rows and 12 columns.</a:t>
            </a:r>
            <a:endParaRPr lang="en-US" sz="1300" b="0" i="0" dirty="0">
              <a:solidFill>
                <a:srgbClr val="212121"/>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1733036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ED5D-B76E-E274-8741-0BE5D55CE1B7}"/>
              </a:ext>
            </a:extLst>
          </p:cNvPr>
          <p:cNvSpPr>
            <a:spLocks noGrp="1"/>
          </p:cNvSpPr>
          <p:nvPr>
            <p:ph type="title"/>
          </p:nvPr>
        </p:nvSpPr>
        <p:spPr>
          <a:xfrm>
            <a:off x="311700" y="270002"/>
            <a:ext cx="8520600" cy="572700"/>
          </a:xfrm>
        </p:spPr>
        <p:txBody>
          <a:bodyPr/>
          <a:lstStyle/>
          <a:p>
            <a:r>
              <a:rPr lang="en-US" dirty="0"/>
              <a:t>Workflow</a:t>
            </a:r>
            <a:endParaRPr lang="en-IN" dirty="0"/>
          </a:p>
        </p:txBody>
      </p:sp>
      <p:pic>
        <p:nvPicPr>
          <p:cNvPr id="2052" name="Picture 4" descr="Standard Machine Learning Pipeline | by prakshaal jain | Analytics Vidhya |  Medium">
            <a:extLst>
              <a:ext uri="{FF2B5EF4-FFF2-40B4-BE49-F238E27FC236}">
                <a16:creationId xmlns:a16="http://schemas.microsoft.com/office/drawing/2014/main" id="{35104EB1-46AB-C78D-8CE4-86C505EDE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1050914"/>
            <a:ext cx="65913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90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427F7-7CC3-AB30-6085-E97D849C46B2}"/>
              </a:ext>
            </a:extLst>
          </p:cNvPr>
          <p:cNvSpPr>
            <a:spLocks noGrp="1"/>
          </p:cNvSpPr>
          <p:nvPr>
            <p:ph type="title"/>
          </p:nvPr>
        </p:nvSpPr>
        <p:spPr>
          <a:xfrm>
            <a:off x="167867" y="453134"/>
            <a:ext cx="8520600" cy="572700"/>
          </a:xfrm>
        </p:spPr>
        <p:txBody>
          <a:bodyPr/>
          <a:lstStyle/>
          <a:p>
            <a:r>
              <a:rPr lang="en-US" dirty="0"/>
              <a:t>Handling Outliers</a:t>
            </a:r>
            <a:endParaRPr lang="en-IN" dirty="0"/>
          </a:p>
        </p:txBody>
      </p:sp>
      <p:sp>
        <p:nvSpPr>
          <p:cNvPr id="4" name="Arrow: Right 3">
            <a:extLst>
              <a:ext uri="{FF2B5EF4-FFF2-40B4-BE49-F238E27FC236}">
                <a16:creationId xmlns:a16="http://schemas.microsoft.com/office/drawing/2014/main" id="{020F3FAD-9042-7396-A1CE-9B3B6007A339}"/>
              </a:ext>
            </a:extLst>
          </p:cNvPr>
          <p:cNvSpPr/>
          <p:nvPr/>
        </p:nvSpPr>
        <p:spPr>
          <a:xfrm>
            <a:off x="4459369" y="2854370"/>
            <a:ext cx="287001" cy="218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84" name="Picture 12">
            <a:extLst>
              <a:ext uri="{FF2B5EF4-FFF2-40B4-BE49-F238E27FC236}">
                <a16:creationId xmlns:a16="http://schemas.microsoft.com/office/drawing/2014/main" id="{4DC5D448-AF65-09A3-2605-4B268E2AF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7" y="1208075"/>
            <a:ext cx="4191055" cy="169760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EDBAF9A1-A459-4124-D4A3-AF4435093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2" y="2963456"/>
            <a:ext cx="4224595" cy="169760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A3333A08-2FBA-6CC4-2ADC-42AE7FFB9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188" y="1208075"/>
            <a:ext cx="4191055" cy="169760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D1F45461-B353-F2A6-D928-C4C5A2DD32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685" y="2963456"/>
            <a:ext cx="4191055" cy="169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456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169E98-DDE5-C764-15C5-D7B4204AFDCF}"/>
              </a:ext>
            </a:extLst>
          </p:cNvPr>
          <p:cNvSpPr>
            <a:spLocks noGrp="1"/>
          </p:cNvSpPr>
          <p:nvPr>
            <p:ph type="title"/>
          </p:nvPr>
        </p:nvSpPr>
        <p:spPr>
          <a:xfrm>
            <a:off x="311700" y="311536"/>
            <a:ext cx="8520600" cy="572700"/>
          </a:xfrm>
        </p:spPr>
        <p:txBody>
          <a:bodyPr/>
          <a:lstStyle/>
          <a:p>
            <a:r>
              <a:rPr lang="en-US" dirty="0"/>
              <a:t>Correlation</a:t>
            </a:r>
            <a:endParaRPr lang="en-IN" dirty="0"/>
          </a:p>
        </p:txBody>
      </p:sp>
      <p:pic>
        <p:nvPicPr>
          <p:cNvPr id="4098" name="Picture 2">
            <a:extLst>
              <a:ext uri="{FF2B5EF4-FFF2-40B4-BE49-F238E27FC236}">
                <a16:creationId xmlns:a16="http://schemas.microsoft.com/office/drawing/2014/main" id="{0DE88196-52A0-8BC7-BCD6-E67DB29C6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477" y="1121308"/>
            <a:ext cx="4625395" cy="391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4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E4A-9A15-242A-F865-8BD27F578BC9}"/>
              </a:ext>
            </a:extLst>
          </p:cNvPr>
          <p:cNvSpPr>
            <a:spLocks noGrp="1"/>
          </p:cNvSpPr>
          <p:nvPr>
            <p:ph type="title"/>
          </p:nvPr>
        </p:nvSpPr>
        <p:spPr>
          <a:xfrm>
            <a:off x="154934" y="161250"/>
            <a:ext cx="3991347" cy="626360"/>
          </a:xfrm>
        </p:spPr>
        <p:txBody>
          <a:bodyPr/>
          <a:lstStyle/>
          <a:p>
            <a:pPr algn="ctr"/>
            <a:r>
              <a:rPr lang="en-US" sz="2400" dirty="0"/>
              <a:t>Gender</a:t>
            </a:r>
            <a:endParaRPr lang="en-IN" sz="2400" dirty="0"/>
          </a:p>
        </p:txBody>
      </p:sp>
      <p:pic>
        <p:nvPicPr>
          <p:cNvPr id="5122" name="Picture 2">
            <a:extLst>
              <a:ext uri="{FF2B5EF4-FFF2-40B4-BE49-F238E27FC236}">
                <a16:creationId xmlns:a16="http://schemas.microsoft.com/office/drawing/2014/main" id="{BE83EF2D-2193-F951-EC44-201AECE6D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17" y="847245"/>
            <a:ext cx="3794214" cy="28230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349D227-55EF-4980-6D24-82A753737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47245"/>
            <a:ext cx="3900297" cy="282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845F4C-805A-FCF5-FFA4-C70139040E3B}"/>
              </a:ext>
            </a:extLst>
          </p:cNvPr>
          <p:cNvSpPr txBox="1"/>
          <p:nvPr/>
        </p:nvSpPr>
        <p:spPr>
          <a:xfrm>
            <a:off x="4639951" y="243597"/>
            <a:ext cx="3764392" cy="461665"/>
          </a:xfrm>
          <a:prstGeom prst="rect">
            <a:avLst/>
          </a:prstGeom>
          <a:noFill/>
        </p:spPr>
        <p:txBody>
          <a:bodyPr wrap="square" rtlCol="0">
            <a:spAutoFit/>
          </a:bodyPr>
          <a:lstStyle/>
          <a:p>
            <a:pPr algn="ctr"/>
            <a:r>
              <a:rPr lang="en-US" sz="2400" dirty="0">
                <a:solidFill>
                  <a:schemeClr val="tx1"/>
                </a:solidFill>
              </a:rPr>
              <a:t>Driving License</a:t>
            </a:r>
            <a:endParaRPr lang="en-IN" sz="2400" dirty="0">
              <a:solidFill>
                <a:schemeClr val="tx1"/>
              </a:solidFill>
            </a:endParaRPr>
          </a:p>
        </p:txBody>
      </p:sp>
      <p:sp>
        <p:nvSpPr>
          <p:cNvPr id="6" name="TextBox 5">
            <a:extLst>
              <a:ext uri="{FF2B5EF4-FFF2-40B4-BE49-F238E27FC236}">
                <a16:creationId xmlns:a16="http://schemas.microsoft.com/office/drawing/2014/main" id="{4460E850-EB0E-39F5-3776-78A52A16E44A}"/>
              </a:ext>
            </a:extLst>
          </p:cNvPr>
          <p:cNvSpPr txBox="1"/>
          <p:nvPr/>
        </p:nvSpPr>
        <p:spPr>
          <a:xfrm>
            <a:off x="352067" y="3937768"/>
            <a:ext cx="3794214" cy="492443"/>
          </a:xfrm>
          <a:prstGeom prst="rect">
            <a:avLst/>
          </a:prstGeom>
          <a:noFill/>
        </p:spPr>
        <p:txBody>
          <a:bodyPr wrap="square" rtlCol="0">
            <a:spAutoFit/>
          </a:bodyPr>
          <a:lstStyle/>
          <a:p>
            <a:r>
              <a:rPr lang="en-IN" sz="1300" dirty="0"/>
              <a:t>Males are more interested in taking Insurance as compared to Females.</a:t>
            </a:r>
          </a:p>
        </p:txBody>
      </p:sp>
      <p:sp>
        <p:nvSpPr>
          <p:cNvPr id="7" name="TextBox 6">
            <a:extLst>
              <a:ext uri="{FF2B5EF4-FFF2-40B4-BE49-F238E27FC236}">
                <a16:creationId xmlns:a16="http://schemas.microsoft.com/office/drawing/2014/main" id="{FBFC1C08-5632-9273-C6B4-ECB024F4DEE3}"/>
              </a:ext>
            </a:extLst>
          </p:cNvPr>
          <p:cNvSpPr txBox="1"/>
          <p:nvPr/>
        </p:nvSpPr>
        <p:spPr>
          <a:xfrm>
            <a:off x="4997721" y="3937768"/>
            <a:ext cx="3474577" cy="492443"/>
          </a:xfrm>
          <a:prstGeom prst="rect">
            <a:avLst/>
          </a:prstGeom>
          <a:noFill/>
        </p:spPr>
        <p:txBody>
          <a:bodyPr wrap="square" rtlCol="0">
            <a:spAutoFit/>
          </a:bodyPr>
          <a:lstStyle/>
          <a:p>
            <a:r>
              <a:rPr lang="en-IN" sz="1300" dirty="0"/>
              <a:t>Persons having driving license are more likely to take Insurance.</a:t>
            </a:r>
          </a:p>
        </p:txBody>
      </p:sp>
    </p:spTree>
    <p:extLst>
      <p:ext uri="{BB962C8B-B14F-4D97-AF65-F5344CB8AC3E}">
        <p14:creationId xmlns:p14="http://schemas.microsoft.com/office/powerpoint/2010/main" val="82500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F015-0D4A-FB39-A912-F8828935664E}"/>
              </a:ext>
            </a:extLst>
          </p:cNvPr>
          <p:cNvSpPr>
            <a:spLocks noGrp="1"/>
          </p:cNvSpPr>
          <p:nvPr>
            <p:ph type="title"/>
          </p:nvPr>
        </p:nvSpPr>
        <p:spPr>
          <a:xfrm>
            <a:off x="311700" y="298187"/>
            <a:ext cx="8520600" cy="572700"/>
          </a:xfrm>
        </p:spPr>
        <p:txBody>
          <a:bodyPr/>
          <a:lstStyle/>
          <a:p>
            <a:r>
              <a:rPr lang="en-US" sz="2400" dirty="0"/>
              <a:t>Age Vs Response</a:t>
            </a:r>
            <a:endParaRPr lang="en-IN" sz="2400" dirty="0"/>
          </a:p>
        </p:txBody>
      </p:sp>
      <p:pic>
        <p:nvPicPr>
          <p:cNvPr id="6146" name="Picture 2">
            <a:extLst>
              <a:ext uri="{FF2B5EF4-FFF2-40B4-BE49-F238E27FC236}">
                <a16:creationId xmlns:a16="http://schemas.microsoft.com/office/drawing/2014/main" id="{32BD35B9-5D29-7963-E067-A599E0E79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19" y="1194055"/>
            <a:ext cx="5954848" cy="26336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6581197-0CB5-1411-D49C-304248A38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571" y="1141046"/>
            <a:ext cx="2916836" cy="2633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1B6D87-0174-BCFE-0F07-61FD3B72B1F8}"/>
              </a:ext>
            </a:extLst>
          </p:cNvPr>
          <p:cNvSpPr txBox="1"/>
          <p:nvPr/>
        </p:nvSpPr>
        <p:spPr>
          <a:xfrm>
            <a:off x="311700" y="4097877"/>
            <a:ext cx="8215927" cy="492443"/>
          </a:xfrm>
          <a:prstGeom prst="rect">
            <a:avLst/>
          </a:prstGeom>
          <a:noFill/>
        </p:spPr>
        <p:txBody>
          <a:bodyPr wrap="square" rtlCol="0">
            <a:spAutoFit/>
          </a:bodyPr>
          <a:lstStyle/>
          <a:p>
            <a:r>
              <a:rPr lang="en-IN" sz="1300" dirty="0"/>
              <a:t>Most of the people lies in Young Age population(20-30 yrs) but chances of taking Insurance is more in Middle Age Population(30-50 yrs).</a:t>
            </a:r>
          </a:p>
        </p:txBody>
      </p:sp>
    </p:spTree>
    <p:extLst>
      <p:ext uri="{BB962C8B-B14F-4D97-AF65-F5344CB8AC3E}">
        <p14:creationId xmlns:p14="http://schemas.microsoft.com/office/powerpoint/2010/main" val="209378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E22A-3A70-EB13-5F5D-47BAB4F4ED78}"/>
              </a:ext>
            </a:extLst>
          </p:cNvPr>
          <p:cNvSpPr>
            <a:spLocks noGrp="1"/>
          </p:cNvSpPr>
          <p:nvPr>
            <p:ph type="title"/>
          </p:nvPr>
        </p:nvSpPr>
        <p:spPr>
          <a:xfrm>
            <a:off x="278327" y="311536"/>
            <a:ext cx="8520600" cy="572700"/>
          </a:xfrm>
        </p:spPr>
        <p:txBody>
          <a:bodyPr/>
          <a:lstStyle/>
          <a:p>
            <a:r>
              <a:rPr lang="en-US" sz="2400" dirty="0"/>
              <a:t>Region Vs Response</a:t>
            </a:r>
            <a:endParaRPr lang="en-IN" sz="2400" dirty="0"/>
          </a:p>
        </p:txBody>
      </p:sp>
      <p:pic>
        <p:nvPicPr>
          <p:cNvPr id="8194" name="Picture 2">
            <a:extLst>
              <a:ext uri="{FF2B5EF4-FFF2-40B4-BE49-F238E27FC236}">
                <a16:creationId xmlns:a16="http://schemas.microsoft.com/office/drawing/2014/main" id="{B73CE9B1-F741-2DE3-4490-73516F3F1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59" y="1004889"/>
            <a:ext cx="8690137" cy="29797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B2F5E0-09CF-CB16-5777-2D48E8A000E1}"/>
              </a:ext>
            </a:extLst>
          </p:cNvPr>
          <p:cNvSpPr txBox="1"/>
          <p:nvPr/>
        </p:nvSpPr>
        <p:spPr>
          <a:xfrm>
            <a:off x="886826" y="4267201"/>
            <a:ext cx="7303602" cy="307777"/>
          </a:xfrm>
          <a:prstGeom prst="rect">
            <a:avLst/>
          </a:prstGeom>
          <a:noFill/>
        </p:spPr>
        <p:txBody>
          <a:bodyPr wrap="none" rtlCol="0">
            <a:spAutoFit/>
          </a:bodyPr>
          <a:lstStyle/>
          <a:p>
            <a:r>
              <a:rPr lang="en-IN" sz="1300" dirty="0"/>
              <a:t>Region-28 shows the highest number of persons taking the Insurance amongst all Region Code</a:t>
            </a:r>
            <a:r>
              <a:rPr lang="en-IN" dirty="0"/>
              <a:t>.</a:t>
            </a:r>
          </a:p>
        </p:txBody>
      </p:sp>
    </p:spTree>
    <p:extLst>
      <p:ext uri="{BB962C8B-B14F-4D97-AF65-F5344CB8AC3E}">
        <p14:creationId xmlns:p14="http://schemas.microsoft.com/office/powerpoint/2010/main" val="3737894764"/>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1018</TotalTime>
  <Words>1358</Words>
  <Application>Microsoft Office PowerPoint</Application>
  <PresentationFormat>On-screen Show (16:9)</PresentationFormat>
  <Paragraphs>225</Paragraphs>
  <Slides>27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Wingdings</vt:lpstr>
      <vt:lpstr>Arial</vt:lpstr>
      <vt:lpstr>urw-din</vt:lpstr>
      <vt:lpstr>Montserrat</vt:lpstr>
      <vt:lpstr>Roboto</vt:lpstr>
      <vt:lpstr>Simple Light</vt:lpstr>
      <vt:lpstr>Supervised ML - Classification Capstone Project Health Insurance Cross Sell Prediction             Abhishek Kumar                       Mukesh Sablani </vt:lpstr>
      <vt:lpstr>Introduction   Introduction</vt:lpstr>
      <vt:lpstr>Attributes</vt:lpstr>
      <vt:lpstr>Workflow</vt:lpstr>
      <vt:lpstr>Handling Outliers</vt:lpstr>
      <vt:lpstr>Correlation</vt:lpstr>
      <vt:lpstr>Gender</vt:lpstr>
      <vt:lpstr>Age Vs Response</vt:lpstr>
      <vt:lpstr>Region Vs Response</vt:lpstr>
      <vt:lpstr>    Previously Insured</vt:lpstr>
      <vt:lpstr>Annual Premium</vt:lpstr>
      <vt:lpstr>Policy Sales Channel</vt:lpstr>
      <vt:lpstr>Vintage Vs Response</vt:lpstr>
      <vt:lpstr>Handling Imbalance Dataset</vt:lpstr>
      <vt:lpstr>Feature Encoding</vt:lpstr>
      <vt:lpstr>Train Test Split &amp; Hyperparameter Tuning</vt:lpstr>
      <vt:lpstr>Metric Comparison Features</vt:lpstr>
      <vt:lpstr>Metric Comparison Features</vt:lpstr>
      <vt:lpstr>Performance Metrics Visualization</vt:lpstr>
      <vt:lpstr>Decision Tree Classifier</vt:lpstr>
      <vt:lpstr>Random Forest Classifier</vt:lpstr>
      <vt:lpstr>XGBoost Classifier</vt:lpstr>
      <vt:lpstr>Naive Bayes Classifier</vt:lpstr>
      <vt:lpstr>K-Nearest Neighbors(KNN)</vt:lpstr>
      <vt:lpstr>Light Gradient Boosting(LGBM)</vt:lpstr>
      <vt:lpstr>Comparison Metrices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ML - Classification Capstone Project Health Insurance Cross Sell Prediction   </dc:title>
  <cp:lastModifiedBy>ss</cp:lastModifiedBy>
  <cp:revision>7</cp:revision>
  <dcterms:modified xsi:type="dcterms:W3CDTF">2022-12-01T15:47:32Z</dcterms:modified>
</cp:coreProperties>
</file>